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1015" r:id="rId2"/>
    <p:sldId id="987" r:id="rId3"/>
    <p:sldId id="258" r:id="rId4"/>
    <p:sldId id="259" r:id="rId5"/>
    <p:sldId id="392" r:id="rId6"/>
    <p:sldId id="260" r:id="rId7"/>
    <p:sldId id="536" r:id="rId8"/>
    <p:sldId id="936" r:id="rId9"/>
    <p:sldId id="261" r:id="rId10"/>
    <p:sldId id="500" r:id="rId11"/>
    <p:sldId id="262" r:id="rId12"/>
    <p:sldId id="278" r:id="rId13"/>
    <p:sldId id="359" r:id="rId14"/>
    <p:sldId id="1001" r:id="rId15"/>
    <p:sldId id="318" r:id="rId16"/>
    <p:sldId id="1002" r:id="rId17"/>
    <p:sldId id="1005" r:id="rId18"/>
    <p:sldId id="1003" r:id="rId19"/>
    <p:sldId id="1004" r:id="rId20"/>
    <p:sldId id="1006" r:id="rId21"/>
    <p:sldId id="1008" r:id="rId22"/>
    <p:sldId id="1010" r:id="rId23"/>
    <p:sldId id="1009" r:id="rId24"/>
    <p:sldId id="1011" r:id="rId25"/>
    <p:sldId id="1012" r:id="rId26"/>
    <p:sldId id="1017" r:id="rId27"/>
    <p:sldId id="257" r:id="rId28"/>
  </p:sldIdLst>
  <p:sldSz cx="12192000" cy="6858000"/>
  <p:notesSz cx="6858000" cy="9144000"/>
  <p:embeddedFontLst>
    <p:embeddedFont>
      <p:font typeface="Malgun Gothic" panose="020B0503020000020004" pitchFamily="34" charset="-127"/>
      <p:regular r:id="rId31"/>
      <p:bold r:id="rId32"/>
    </p:embeddedFont>
    <p:embeddedFont>
      <p:font typeface="等线" panose="02010600030101010101" pitchFamily="2" charset="-122"/>
      <p:regular r:id="rId33"/>
      <p:bold r:id="rId34"/>
    </p:embeddedFont>
    <p:embeddedFont>
      <p:font typeface="华文中宋" panose="02010600040101010101" pitchFamily="2" charset="-122"/>
      <p:regular r:id="rId35"/>
    </p:embeddedFont>
    <p:embeddedFont>
      <p:font typeface="微软雅黑" panose="020B0503020204020204" pitchFamily="34" charset="-122"/>
      <p:regular r:id="rId36"/>
      <p:bold r:id="rId37"/>
    </p:embeddedFont>
    <p:embeddedFont>
      <p:font typeface="Calibri" panose="020F0502020204030204" pitchFamily="34" charset="0"/>
      <p:regular r:id="rId38"/>
      <p:bold r:id="rId39"/>
      <p:italic r:id="rId40"/>
      <p:boldItalic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guide id="3" pos="433">
          <p15:clr>
            <a:srgbClr val="A4A3A4"/>
          </p15:clr>
        </p15:guide>
        <p15:guide id="4" pos="7267">
          <p15:clr>
            <a:srgbClr val="A4A3A4"/>
          </p15:clr>
        </p15:guide>
        <p15:guide id="5" orient="horz" pos="1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64F"/>
    <a:srgbClr val="0AB4FF"/>
    <a:srgbClr val="3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8" autoAdjust="0"/>
    <p:restoredTop sz="94660"/>
  </p:normalViewPr>
  <p:slideViewPr>
    <p:cSldViewPr snapToGrid="0" showGuides="1">
      <p:cViewPr varScale="1">
        <p:scale>
          <a:sx n="108" d="100"/>
          <a:sy n="108" d="100"/>
        </p:scale>
        <p:origin x="342" y="96"/>
      </p:cViewPr>
      <p:guideLst>
        <p:guide orient="horz" pos="2208"/>
        <p:guide pos="3840"/>
        <p:guide pos="433"/>
        <p:guide pos="7267"/>
        <p:guide orient="horz" pos="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2021-03-12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F2AF-F042-4523-B2D9-1FC83C816743}" type="datetimeFigureOut">
              <a:rPr lang="zh-CN" altLang="en-US" smtClean="0"/>
              <a:t>2021-03-12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D0F70-CC15-4680-8564-F3CF513CE1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1278A3-F0F7-42E0-B1AA-AA18437D644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010D6A-3F3B-4615-83D4-5CF7AE1778F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2BA711-9FC6-496C-A7B4-475989F7D6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2416F4-32D2-4CF9-B50E-37DF177412D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F2D0F70-CC15-4680-8564-F3CF513CE1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r="42819"/>
          <a:stretch>
            <a:fillRect/>
          </a:stretch>
        </p:blipFill>
        <p:spPr>
          <a:xfrm>
            <a:off x="3848371" y="914400"/>
            <a:ext cx="4893013" cy="4813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userDrawn="1"/>
        </p:nvGrpSpPr>
        <p:grpSpPr>
          <a:xfrm>
            <a:off x="5070475" y="1454150"/>
            <a:ext cx="2051050" cy="2051050"/>
            <a:chOff x="4603750" y="1454150"/>
            <a:chExt cx="2984500" cy="2984500"/>
          </a:xfrm>
        </p:grpSpPr>
        <p:pic>
          <p:nvPicPr>
            <p:cNvPr id="12" name="图片 11"/>
            <p:cNvPicPr>
              <a:picLocks noChangeAspect="1"/>
            </p:cNvPicPr>
            <p:nvPr userDrawn="1"/>
          </p:nvPicPr>
          <p:blipFill rotWithShape="1">
            <a:blip r:embed="rId3">
              <a:extLst>
                <a:ext uri="{28A0092B-C50C-407E-A947-70E740481C1C}">
                  <a14:useLocalDpi xmlns:a14="http://schemas.microsoft.com/office/drawing/2010/main" val="0"/>
                </a:ext>
              </a:extLst>
            </a:blip>
            <a:srcRect l="15935" t="31276" r="63544" b="27983"/>
            <a:stretch>
              <a:fillRect/>
            </a:stretch>
          </p:blipFill>
          <p:spPr>
            <a:xfrm>
              <a:off x="4845050" y="1574800"/>
              <a:ext cx="2501900" cy="2794000"/>
            </a:xfrm>
            <a:prstGeom prst="rect">
              <a:avLst/>
            </a:prstGeom>
          </p:spPr>
        </p:pic>
        <p:sp>
          <p:nvSpPr>
            <p:cNvPr id="19" name="椭圆 18"/>
            <p:cNvSpPr/>
            <p:nvPr userDrawn="1"/>
          </p:nvSpPr>
          <p:spPr>
            <a:xfrm>
              <a:off x="4603750" y="1454150"/>
              <a:ext cx="2984500" cy="2984500"/>
            </a:xfrm>
            <a:prstGeom prst="ellipse">
              <a:avLst/>
            </a:prstGeom>
            <a:noFill/>
            <a:ln>
              <a:gradFill flip="none" rotWithShape="1">
                <a:gsLst>
                  <a:gs pos="0">
                    <a:srgbClr val="3DFFFF"/>
                  </a:gs>
                  <a:gs pos="57000">
                    <a:srgbClr val="0AB4FF"/>
                  </a:gs>
                  <a:gs pos="100000">
                    <a:srgbClr val="03364F"/>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宋刻本秀楷_GBK" panose="02000000000000000000" charset="-122"/>
                <a:ea typeface="方正宋刻本秀楷_GBK" panose="02000000000000000000" charset="-122"/>
              </a:defRPr>
            </a:lvl1pPr>
          </a:lstStyle>
          <a:p>
            <a:fld id="{F758476C-463E-4E3C-8C26-889052B8403E}" type="datetimeFigureOut">
              <a:rPr lang="zh-CN" altLang="en-US" smtClean="0"/>
              <a:t>2021-03-12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宋刻本秀楷_GBK" panose="02000000000000000000" charset="-122"/>
                <a:ea typeface="方正宋刻本秀楷_GBK" panose="020000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宋刻本秀楷_GBK" panose="02000000000000000000" charset="-122"/>
                <a:ea typeface="方正宋刻本秀楷_GBK" panose="02000000000000000000" charset="-122"/>
              </a:defRPr>
            </a:lvl1pPr>
          </a:lstStyle>
          <a:p>
            <a:fld id="{6A10A892-8BF3-40F2-96BD-D4FA2AE866A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方正宋刻本秀楷_GBK" panose="02000000000000000000" charset="-122"/>
          <a:ea typeface="方正宋刻本秀楷_GBK" panose="02000000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宋刻本秀楷_GBK" panose="02000000000000000000" charset="-122"/>
          <a:ea typeface="方正宋刻本秀楷_GBK" panose="020000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宋刻本秀楷_GBK" panose="02000000000000000000" charset="-122"/>
          <a:ea typeface="方正宋刻本秀楷_GBK" panose="020000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宋刻本秀楷_GBK" panose="02000000000000000000" charset="-122"/>
          <a:ea typeface="方正宋刻本秀楷_GBK" panose="020000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宋刻本秀楷_GBK" panose="02000000000000000000" charset="-122"/>
          <a:ea typeface="方正宋刻本秀楷_GBK" panose="020000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宋刻本秀楷_GBK" panose="02000000000000000000" charset="-122"/>
          <a:ea typeface="方正宋刻本秀楷_GBK" panose="020000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图片1"/>
          <p:cNvPicPr>
            <a:picLocks noChangeAspect="1"/>
          </p:cNvPicPr>
          <p:nvPr/>
        </p:nvPicPr>
        <p:blipFill>
          <a:blip r:embed="rId3"/>
          <a:stretch>
            <a:fillRect/>
          </a:stretch>
        </p:blipFill>
        <p:spPr>
          <a:xfrm>
            <a:off x="514350" y="1336040"/>
            <a:ext cx="4253865" cy="4185285"/>
          </a:xfrm>
          <a:prstGeom prst="rect">
            <a:avLst/>
          </a:prstGeom>
        </p:spPr>
      </p:pic>
      <p:grpSp>
        <p:nvGrpSpPr>
          <p:cNvPr id="14" name="组合 13"/>
          <p:cNvGrpSpPr/>
          <p:nvPr/>
        </p:nvGrpSpPr>
        <p:grpSpPr>
          <a:xfrm>
            <a:off x="4389533" y="1336040"/>
            <a:ext cx="7619260" cy="3500781"/>
            <a:chOff x="6001762" y="2629338"/>
            <a:chExt cx="6059697" cy="2784162"/>
          </a:xfrm>
        </p:grpSpPr>
        <p:sp>
          <p:nvSpPr>
            <p:cNvPr id="3" name="文本框 2"/>
            <p:cNvSpPr txBox="1"/>
            <p:nvPr/>
          </p:nvSpPr>
          <p:spPr>
            <a:xfrm>
              <a:off x="6096000" y="2629338"/>
              <a:ext cx="2454920" cy="80775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rPr>
                <a:t>2021</a:t>
              </a:r>
              <a:endParaRPr kumimoji="0" lang="zh-CN" altLang="en-US" sz="6000" b="1" i="1" u="none" strike="noStrike" kern="1200" cap="none" spc="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endParaRPr>
            </a:p>
          </p:txBody>
        </p:sp>
        <p:sp>
          <p:nvSpPr>
            <p:cNvPr id="4" name="文本框 3"/>
            <p:cNvSpPr txBox="1"/>
            <p:nvPr/>
          </p:nvSpPr>
          <p:spPr>
            <a:xfrm>
              <a:off x="6001762" y="3580301"/>
              <a:ext cx="6059697" cy="105252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80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rPr>
                <a:t>实验室安全教育</a:t>
              </a:r>
              <a:endParaRPr kumimoji="0" lang="zh-CN" altLang="en-US" sz="8000" i="0" u="none" strike="noStrike" kern="1200" cap="none" spc="0" normalizeH="0" baseline="0" noProof="0" dirty="0">
                <a:ln>
                  <a:noFill/>
                </a:ln>
                <a:gradFill>
                  <a:gsLst>
                    <a:gs pos="0">
                      <a:srgbClr val="54F2F5"/>
                    </a:gs>
                    <a:gs pos="100000">
                      <a:srgbClr val="1C84FF"/>
                    </a:gs>
                  </a:gsLst>
                  <a:lin ang="2700000" scaled="1"/>
                </a:gradFill>
                <a:effectLst/>
                <a:uLnTx/>
                <a:uFillTx/>
                <a:latin typeface="微软雅黑" panose="020B0503020204020204" pitchFamily="34" charset="-122"/>
                <a:ea typeface="微软雅黑" panose="020B0503020204020204" pitchFamily="34" charset="-122"/>
              </a:endParaRPr>
            </a:p>
          </p:txBody>
        </p:sp>
        <p:grpSp>
          <p:nvGrpSpPr>
            <p:cNvPr id="12" name="Group 7"/>
            <p:cNvGrpSpPr/>
            <p:nvPr/>
          </p:nvGrpSpPr>
          <p:grpSpPr>
            <a:xfrm>
              <a:off x="6212694" y="4933579"/>
              <a:ext cx="479921" cy="479921"/>
              <a:chOff x="9870664" y="1889449"/>
              <a:chExt cx="527872" cy="527872"/>
            </a:xfrm>
          </p:grpSpPr>
          <p:sp>
            <p:nvSpPr>
              <p:cNvPr id="13" name="椭圆 12"/>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15" name="椭圆 60"/>
              <p:cNvSpPr/>
              <p:nvPr/>
            </p:nvSpPr>
            <p:spPr>
              <a:xfrm>
                <a:off x="9982200" y="2001219"/>
                <a:ext cx="304800" cy="304331"/>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nvGrpSpPr>
            <p:cNvPr id="16" name="Group 8"/>
            <p:cNvGrpSpPr/>
            <p:nvPr/>
          </p:nvGrpSpPr>
          <p:grpSpPr>
            <a:xfrm>
              <a:off x="6919531" y="4933579"/>
              <a:ext cx="479921" cy="479921"/>
              <a:chOff x="9870664" y="1889449"/>
              <a:chExt cx="527872" cy="527872"/>
            </a:xfrm>
          </p:grpSpPr>
          <p:sp>
            <p:nvSpPr>
              <p:cNvPr id="17" name="椭圆 16"/>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18" name="椭圆 64"/>
              <p:cNvSpPr/>
              <p:nvPr/>
            </p:nvSpPr>
            <p:spPr>
              <a:xfrm>
                <a:off x="10004090" y="2000984"/>
                <a:ext cx="261018" cy="304800"/>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nvGrpSpPr>
            <p:cNvPr id="19" name="Group 9"/>
            <p:cNvGrpSpPr/>
            <p:nvPr/>
          </p:nvGrpSpPr>
          <p:grpSpPr>
            <a:xfrm>
              <a:off x="7626369" y="4933579"/>
              <a:ext cx="479921" cy="479921"/>
              <a:chOff x="9870664" y="1889449"/>
              <a:chExt cx="527872" cy="527872"/>
            </a:xfrm>
          </p:grpSpPr>
          <p:sp>
            <p:nvSpPr>
              <p:cNvPr id="20" name="椭圆 19"/>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21" name="椭圆 67"/>
              <p:cNvSpPr/>
              <p:nvPr/>
            </p:nvSpPr>
            <p:spPr>
              <a:xfrm>
                <a:off x="9982199" y="2046968"/>
                <a:ext cx="304799" cy="265770"/>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sp>
        <p:nvSpPr>
          <p:cNvPr id="25" name="文本框 24"/>
          <p:cNvSpPr txBox="1"/>
          <p:nvPr/>
        </p:nvSpPr>
        <p:spPr>
          <a:xfrm>
            <a:off x="4389533" y="6093397"/>
            <a:ext cx="308673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8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rPr>
              <a:t>现代教育技术中心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79499" y="1713694"/>
            <a:ext cx="10139485" cy="3421301"/>
            <a:chOff x="1371599" y="1191041"/>
            <a:chExt cx="10139485" cy="3421301"/>
          </a:xfrm>
        </p:grpSpPr>
        <p:sp>
          <p:nvSpPr>
            <p:cNvPr id="2" name="矩形 1"/>
            <p:cNvSpPr/>
            <p:nvPr/>
          </p:nvSpPr>
          <p:spPr>
            <a:xfrm>
              <a:off x="1371600" y="1191041"/>
              <a:ext cx="9950450" cy="1798320"/>
            </a:xfrm>
            <a:prstGeom prst="rect">
              <a:avLst/>
            </a:prstGeom>
          </p:spPr>
          <p:txBody>
            <a:bodyPr wrap="square" lIns="0" tIns="0" rIns="0" bIns="0">
              <a:spAutoFit/>
            </a:bodyPr>
            <a:lstStyle/>
            <a:p>
              <a:pPr>
                <a:lnSpc>
                  <a:spcPct val="130000"/>
                </a:lnSpc>
              </a:pPr>
              <a:r>
                <a:rPr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(1)操作时不能用湿手接触电器，也不可把电器弄湿，若不小心弄湿，应等干燥后再用。</a:t>
              </a:r>
            </a:p>
            <a:p>
              <a:pPr>
                <a:lnSpc>
                  <a:spcPct val="130000"/>
                </a:lnSpc>
              </a:pPr>
              <a:endParaRPr b="1" dirty="0">
                <a:gradFill>
                  <a:gsLst>
                    <a:gs pos="0">
                      <a:srgbClr val="54F2F5"/>
                    </a:gs>
                    <a:gs pos="100000">
                      <a:srgbClr val="1C84FF"/>
                    </a:gs>
                  </a:gsLst>
                  <a:lin ang="2700000" scaled="1"/>
                </a:gradFill>
                <a:latin typeface="红豆幼黑体" panose="02000509000000000000" charset="-122"/>
                <a:ea typeface="红豆幼黑体" panose="02000509000000000000" charset="-122"/>
              </a:endParaRPr>
            </a:p>
            <a:p>
              <a:pPr>
                <a:lnSpc>
                  <a:spcPct val="130000"/>
                </a:lnSpc>
              </a:pPr>
              <a:r>
                <a:rPr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(2)若出现触电事故，应先切断电源或拔下电源插头，若来不及切断电源，可用绝缘物挑开电线，在未切断电源之前，切不可用手去拉触电者，也不可用金属或潮湿的东西挑电线。分析漏电的程度，如果较为严重，在切断电源后，马上通知学校后勤电工处置，并指挥学生离开现场。</a:t>
              </a:r>
            </a:p>
          </p:txBody>
        </p:sp>
        <p:sp>
          <p:nvSpPr>
            <p:cNvPr id="5" name="矩形 4"/>
            <p:cNvSpPr/>
            <p:nvPr/>
          </p:nvSpPr>
          <p:spPr>
            <a:xfrm>
              <a:off x="1371599" y="3893522"/>
              <a:ext cx="10139485" cy="718820"/>
            </a:xfrm>
            <a:prstGeom prst="rect">
              <a:avLst/>
            </a:prstGeom>
          </p:spPr>
          <p:txBody>
            <a:bodyPr wrap="square" lIns="0" tIns="0" rIns="0" bIns="0">
              <a:spAutoFit/>
            </a:bodyPr>
            <a:lstStyle/>
            <a:p>
              <a:pPr>
                <a:lnSpc>
                  <a:spcPct val="130000"/>
                </a:lnSpc>
              </a:pPr>
              <a:r>
                <a:rPr lang="zh-CN" altLang="en-US" dirty="0">
                  <a:solidFill>
                    <a:schemeClr val="bg1"/>
                  </a:solidFill>
                </a:rPr>
                <a:t>      </a:t>
              </a:r>
              <a:r>
                <a:rPr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 注意：以上办法仅适用于220V电压触电的抢救。高压触电应及时通知学校供电部门，采用相应的紧急措施，以免发生新的事故。</a:t>
              </a:r>
            </a:p>
          </p:txBody>
        </p:sp>
      </p:grpSp>
      <p:grpSp>
        <p:nvGrpSpPr>
          <p:cNvPr id="7" name="组合 6"/>
          <p:cNvGrpSpPr/>
          <p:nvPr/>
        </p:nvGrpSpPr>
        <p:grpSpPr>
          <a:xfrm>
            <a:off x="-110754" y="274586"/>
            <a:ext cx="12413508" cy="730885"/>
            <a:chOff x="-110753" y="-18024"/>
            <a:chExt cx="12413508" cy="730885"/>
          </a:xfrm>
        </p:grpSpPr>
        <p:sp>
          <p:nvSpPr>
            <p:cNvPr id="8" name="文本框 7"/>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紧急注意事项</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50056" y="3634373"/>
            <a:ext cx="3691890" cy="70675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0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触电应急处理</a:t>
            </a:r>
          </a:p>
        </p:txBody>
      </p:sp>
      <p:sp>
        <p:nvSpPr>
          <p:cNvPr id="2" name="文本框 1"/>
          <p:cNvSpPr txBox="1"/>
          <p:nvPr/>
        </p:nvSpPr>
        <p:spPr>
          <a:xfrm>
            <a:off x="4464784" y="4376493"/>
            <a:ext cx="3262432"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i="1" dirty="0">
                <a:gradFill>
                  <a:gsLst>
                    <a:gs pos="0">
                      <a:srgbClr val="54F2F5"/>
                    </a:gs>
                    <a:gs pos="100000">
                      <a:srgbClr val="071643"/>
                    </a:gs>
                  </a:gsLst>
                  <a:lin ang="2700000" scaled="1"/>
                </a:gradFill>
                <a:latin typeface="Malgun Gothic" panose="020B0503020000020004" charset="-127"/>
                <a:ea typeface="方正兰亭黑_GBK" panose="02000000000000000000" charset="-122"/>
              </a:rPr>
              <a:t>PART 04</a:t>
            </a:r>
            <a:endParaRPr kumimoji="0" lang="zh-CN" altLang="en-US" sz="3200" i="1"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方正兰亭黑_GBK" panose="020000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176164" y="2166591"/>
            <a:ext cx="4498461" cy="584200"/>
            <a:chOff x="1367579" y="2122141"/>
            <a:chExt cx="4498461" cy="584200"/>
          </a:xfrm>
        </p:grpSpPr>
        <p:sp>
          <p:nvSpPr>
            <p:cNvPr id="68" name="矩形 67"/>
            <p:cNvSpPr/>
            <p:nvPr/>
          </p:nvSpPr>
          <p:spPr>
            <a:xfrm>
              <a:off x="2123229" y="2223728"/>
              <a:ext cx="3742811" cy="3492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触电者神智清醒，让其就地休息。</a:t>
              </a:r>
            </a:p>
          </p:txBody>
        </p:sp>
        <p:grpSp>
          <p:nvGrpSpPr>
            <p:cNvPr id="65" name="组合 64"/>
            <p:cNvGrpSpPr/>
            <p:nvPr/>
          </p:nvGrpSpPr>
          <p:grpSpPr>
            <a:xfrm>
              <a:off x="1367579" y="2122141"/>
              <a:ext cx="584200" cy="584200"/>
              <a:chOff x="1028700" y="1853169"/>
              <a:chExt cx="787400" cy="787400"/>
            </a:xfrm>
          </p:grpSpPr>
          <p:sp>
            <p:nvSpPr>
              <p:cNvPr id="66" name="椭圆 65"/>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sp>
            <p:nvSpPr>
              <p:cNvPr id="67" name="椭圆 24"/>
              <p:cNvSpPr/>
              <p:nvPr/>
            </p:nvSpPr>
            <p:spPr>
              <a:xfrm>
                <a:off x="1237694" y="2102876"/>
                <a:ext cx="369412" cy="287986"/>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grpSp>
      </p:grpSp>
      <p:grpSp>
        <p:nvGrpSpPr>
          <p:cNvPr id="70" name="组合 69"/>
          <p:cNvGrpSpPr/>
          <p:nvPr/>
        </p:nvGrpSpPr>
        <p:grpSpPr>
          <a:xfrm>
            <a:off x="1176164" y="3154003"/>
            <a:ext cx="4498461" cy="1124585"/>
            <a:chOff x="1367579" y="1861778"/>
            <a:chExt cx="4498461" cy="1124585"/>
          </a:xfrm>
        </p:grpSpPr>
        <p:sp>
          <p:nvSpPr>
            <p:cNvPr id="75" name="矩形 74"/>
            <p:cNvSpPr/>
            <p:nvPr/>
          </p:nvSpPr>
          <p:spPr>
            <a:xfrm>
              <a:off x="2123229" y="1861778"/>
              <a:ext cx="3742811" cy="11245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触电者呼吸停止，则用口对口进行人工呼吸；触电者心脏停止跳动，用体外人工心脏挤压维持血液循环；若呼吸、心脏全停，则两种方法同时进行。</a:t>
              </a:r>
            </a:p>
          </p:txBody>
        </p:sp>
        <p:grpSp>
          <p:nvGrpSpPr>
            <p:cNvPr id="72" name="组合 71"/>
            <p:cNvGrpSpPr/>
            <p:nvPr/>
          </p:nvGrpSpPr>
          <p:grpSpPr>
            <a:xfrm>
              <a:off x="1367579" y="2122141"/>
              <a:ext cx="584200" cy="584200"/>
              <a:chOff x="1028700" y="1853169"/>
              <a:chExt cx="787400" cy="787400"/>
            </a:xfrm>
          </p:grpSpPr>
          <p:sp>
            <p:nvSpPr>
              <p:cNvPr id="73" name="椭圆 72"/>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sp>
            <p:nvSpPr>
              <p:cNvPr id="74" name="椭圆 31"/>
              <p:cNvSpPr/>
              <p:nvPr/>
            </p:nvSpPr>
            <p:spPr>
              <a:xfrm>
                <a:off x="1280319" y="2062163"/>
                <a:ext cx="284162" cy="369412"/>
              </a:xfrm>
              <a:custGeom>
                <a:avLst/>
                <a:gdLst>
                  <a:gd name="connsiteX0" fmla="*/ 0 w 254000"/>
                  <a:gd name="connsiteY0" fmla="*/ 195263 h 330201"/>
                  <a:gd name="connsiteX1" fmla="*/ 55563 w 254000"/>
                  <a:gd name="connsiteY1" fmla="*/ 195263 h 330201"/>
                  <a:gd name="connsiteX2" fmla="*/ 55563 w 254000"/>
                  <a:gd name="connsiteY2" fmla="*/ 330201 h 330201"/>
                  <a:gd name="connsiteX3" fmla="*/ 0 w 254000"/>
                  <a:gd name="connsiteY3" fmla="*/ 330201 h 330201"/>
                  <a:gd name="connsiteX4" fmla="*/ 98425 w 254000"/>
                  <a:gd name="connsiteY4" fmla="*/ 152400 h 330201"/>
                  <a:gd name="connsiteX5" fmla="*/ 155575 w 254000"/>
                  <a:gd name="connsiteY5" fmla="*/ 152400 h 330201"/>
                  <a:gd name="connsiteX6" fmla="*/ 155575 w 254000"/>
                  <a:gd name="connsiteY6" fmla="*/ 330200 h 330201"/>
                  <a:gd name="connsiteX7" fmla="*/ 98425 w 254000"/>
                  <a:gd name="connsiteY7" fmla="*/ 330200 h 330201"/>
                  <a:gd name="connsiteX8" fmla="*/ 198437 w 254000"/>
                  <a:gd name="connsiteY8" fmla="*/ 109538 h 330201"/>
                  <a:gd name="connsiteX9" fmla="*/ 254000 w 254000"/>
                  <a:gd name="connsiteY9" fmla="*/ 109538 h 330201"/>
                  <a:gd name="connsiteX10" fmla="*/ 254000 w 254000"/>
                  <a:gd name="connsiteY10" fmla="*/ 330201 h 330201"/>
                  <a:gd name="connsiteX11" fmla="*/ 198437 w 254000"/>
                  <a:gd name="connsiteY11" fmla="*/ 330201 h 330201"/>
                  <a:gd name="connsiteX12" fmla="*/ 84304 w 254000"/>
                  <a:gd name="connsiteY12" fmla="*/ 0 h 330201"/>
                  <a:gd name="connsiteX13" fmla="*/ 89492 w 254000"/>
                  <a:gd name="connsiteY13" fmla="*/ 2586 h 330201"/>
                  <a:gd name="connsiteX14" fmla="*/ 95977 w 254000"/>
                  <a:gd name="connsiteY14" fmla="*/ 19390 h 330201"/>
                  <a:gd name="connsiteX15" fmla="*/ 103759 w 254000"/>
                  <a:gd name="connsiteY15" fmla="*/ 23268 h 330201"/>
                  <a:gd name="connsiteX16" fmla="*/ 108947 w 254000"/>
                  <a:gd name="connsiteY16" fmla="*/ 19390 h 330201"/>
                  <a:gd name="connsiteX17" fmla="*/ 115432 w 254000"/>
                  <a:gd name="connsiteY17" fmla="*/ 3878 h 330201"/>
                  <a:gd name="connsiteX18" fmla="*/ 121916 w 254000"/>
                  <a:gd name="connsiteY18" fmla="*/ 1293 h 330201"/>
                  <a:gd name="connsiteX19" fmla="*/ 158232 w 254000"/>
                  <a:gd name="connsiteY19" fmla="*/ 18098 h 330201"/>
                  <a:gd name="connsiteX20" fmla="*/ 160826 w 254000"/>
                  <a:gd name="connsiteY20" fmla="*/ 24561 h 330201"/>
                  <a:gd name="connsiteX21" fmla="*/ 153044 w 254000"/>
                  <a:gd name="connsiteY21" fmla="*/ 40073 h 330201"/>
                  <a:gd name="connsiteX22" fmla="*/ 155638 w 254000"/>
                  <a:gd name="connsiteY22" fmla="*/ 49122 h 330201"/>
                  <a:gd name="connsiteX23" fmla="*/ 160826 w 254000"/>
                  <a:gd name="connsiteY23" fmla="*/ 49122 h 330201"/>
                  <a:gd name="connsiteX24" fmla="*/ 177687 w 254000"/>
                  <a:gd name="connsiteY24" fmla="*/ 43951 h 330201"/>
                  <a:gd name="connsiteX25" fmla="*/ 184171 w 254000"/>
                  <a:gd name="connsiteY25" fmla="*/ 46537 h 330201"/>
                  <a:gd name="connsiteX26" fmla="*/ 197141 w 254000"/>
                  <a:gd name="connsiteY26" fmla="*/ 84024 h 330201"/>
                  <a:gd name="connsiteX27" fmla="*/ 194547 w 254000"/>
                  <a:gd name="connsiteY27" fmla="*/ 89195 h 330201"/>
                  <a:gd name="connsiteX28" fmla="*/ 178984 w 254000"/>
                  <a:gd name="connsiteY28" fmla="*/ 95658 h 330201"/>
                  <a:gd name="connsiteX29" fmla="*/ 173796 w 254000"/>
                  <a:gd name="connsiteY29" fmla="*/ 99536 h 330201"/>
                  <a:gd name="connsiteX30" fmla="*/ 177687 w 254000"/>
                  <a:gd name="connsiteY30" fmla="*/ 108585 h 330201"/>
                  <a:gd name="connsiteX31" fmla="*/ 184171 w 254000"/>
                  <a:gd name="connsiteY31" fmla="*/ 111171 h 330201"/>
                  <a:gd name="connsiteX32" fmla="*/ 184171 w 254000"/>
                  <a:gd name="connsiteY32" fmla="*/ 139610 h 330201"/>
                  <a:gd name="connsiteX33" fmla="*/ 116728 w 254000"/>
                  <a:gd name="connsiteY33" fmla="*/ 139610 h 330201"/>
                  <a:gd name="connsiteX34" fmla="*/ 140074 w 254000"/>
                  <a:gd name="connsiteY34" fmla="*/ 82732 h 330201"/>
                  <a:gd name="connsiteX35" fmla="*/ 83007 w 254000"/>
                  <a:gd name="connsiteY35" fmla="*/ 56878 h 330201"/>
                  <a:gd name="connsiteX36" fmla="*/ 57067 w 254000"/>
                  <a:gd name="connsiteY36" fmla="*/ 113756 h 330201"/>
                  <a:gd name="connsiteX37" fmla="*/ 85601 w 254000"/>
                  <a:gd name="connsiteY37" fmla="*/ 140902 h 330201"/>
                  <a:gd name="connsiteX38" fmla="*/ 85601 w 254000"/>
                  <a:gd name="connsiteY38" fmla="*/ 180975 h 330201"/>
                  <a:gd name="connsiteX39" fmla="*/ 45395 w 254000"/>
                  <a:gd name="connsiteY39" fmla="*/ 180975 h 330201"/>
                  <a:gd name="connsiteX40" fmla="*/ 40207 w 254000"/>
                  <a:gd name="connsiteY40" fmla="*/ 178390 h 330201"/>
                  <a:gd name="connsiteX41" fmla="*/ 37613 w 254000"/>
                  <a:gd name="connsiteY41" fmla="*/ 173219 h 330201"/>
                  <a:gd name="connsiteX42" fmla="*/ 45395 w 254000"/>
                  <a:gd name="connsiteY42" fmla="*/ 156414 h 330201"/>
                  <a:gd name="connsiteX43" fmla="*/ 42801 w 254000"/>
                  <a:gd name="connsiteY43" fmla="*/ 148658 h 330201"/>
                  <a:gd name="connsiteX44" fmla="*/ 36316 w 254000"/>
                  <a:gd name="connsiteY44" fmla="*/ 147366 h 330201"/>
                  <a:gd name="connsiteX45" fmla="*/ 19455 w 254000"/>
                  <a:gd name="connsiteY45" fmla="*/ 153829 h 330201"/>
                  <a:gd name="connsiteX46" fmla="*/ 14267 w 254000"/>
                  <a:gd name="connsiteY46" fmla="*/ 151244 h 330201"/>
                  <a:gd name="connsiteX47" fmla="*/ 0 w 254000"/>
                  <a:gd name="connsiteY47" fmla="*/ 113756 h 330201"/>
                  <a:gd name="connsiteX48" fmla="*/ 2594 w 254000"/>
                  <a:gd name="connsiteY48" fmla="*/ 108585 h 330201"/>
                  <a:gd name="connsiteX49" fmla="*/ 19455 w 254000"/>
                  <a:gd name="connsiteY49" fmla="*/ 102122 h 330201"/>
                  <a:gd name="connsiteX50" fmla="*/ 23346 w 254000"/>
                  <a:gd name="connsiteY50" fmla="*/ 94366 h 330201"/>
                  <a:gd name="connsiteX51" fmla="*/ 19455 w 254000"/>
                  <a:gd name="connsiteY51" fmla="*/ 89195 h 330201"/>
                  <a:gd name="connsiteX52" fmla="*/ 3891 w 254000"/>
                  <a:gd name="connsiteY52" fmla="*/ 81439 h 330201"/>
                  <a:gd name="connsiteX53" fmla="*/ 1297 w 254000"/>
                  <a:gd name="connsiteY53" fmla="*/ 76268 h 330201"/>
                  <a:gd name="connsiteX54" fmla="*/ 18158 w 254000"/>
                  <a:gd name="connsiteY54" fmla="*/ 40073 h 330201"/>
                  <a:gd name="connsiteX55" fmla="*/ 24643 w 254000"/>
                  <a:gd name="connsiteY55" fmla="*/ 37488 h 330201"/>
                  <a:gd name="connsiteX56" fmla="*/ 40207 w 254000"/>
                  <a:gd name="connsiteY56" fmla="*/ 45244 h 330201"/>
                  <a:gd name="connsiteX57" fmla="*/ 49286 w 254000"/>
                  <a:gd name="connsiteY57" fmla="*/ 42659 h 330201"/>
                  <a:gd name="connsiteX58" fmla="*/ 49286 w 254000"/>
                  <a:gd name="connsiteY58" fmla="*/ 36195 h 330201"/>
                  <a:gd name="connsiteX59" fmla="*/ 44098 w 254000"/>
                  <a:gd name="connsiteY59" fmla="*/ 19390 h 330201"/>
                  <a:gd name="connsiteX60" fmla="*/ 46692 w 254000"/>
                  <a:gd name="connsiteY60" fmla="*/ 14220 h 330201"/>
                  <a:gd name="connsiteX61" fmla="*/ 84304 w 254000"/>
                  <a:gd name="connsiteY61"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000" h="330201">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grpSp>
      </p:grpSp>
      <p:grpSp>
        <p:nvGrpSpPr>
          <p:cNvPr id="77" name="组合 76"/>
          <p:cNvGrpSpPr/>
          <p:nvPr/>
        </p:nvGrpSpPr>
        <p:grpSpPr>
          <a:xfrm>
            <a:off x="1176164" y="4510363"/>
            <a:ext cx="4498461" cy="866140"/>
            <a:chOff x="1367579" y="1970363"/>
            <a:chExt cx="4498461" cy="866140"/>
          </a:xfrm>
        </p:grpSpPr>
        <p:sp>
          <p:nvSpPr>
            <p:cNvPr id="82" name="矩形 81"/>
            <p:cNvSpPr/>
            <p:nvPr/>
          </p:nvSpPr>
          <p:spPr>
            <a:xfrm>
              <a:off x="2123229" y="1970363"/>
              <a:ext cx="3742811" cy="8661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触电事故发生后，单位应立即在现场设臵警戒线，维护抢救现场的正常秩序，警戒人员应当引导医务人员快速进入事故现场。</a:t>
              </a:r>
            </a:p>
          </p:txBody>
        </p:sp>
        <p:grpSp>
          <p:nvGrpSpPr>
            <p:cNvPr id="79" name="组合 78"/>
            <p:cNvGrpSpPr/>
            <p:nvPr/>
          </p:nvGrpSpPr>
          <p:grpSpPr>
            <a:xfrm>
              <a:off x="1367579" y="2122141"/>
              <a:ext cx="584200" cy="584200"/>
              <a:chOff x="1028700" y="1853169"/>
              <a:chExt cx="787400" cy="787400"/>
            </a:xfrm>
          </p:grpSpPr>
          <p:sp>
            <p:nvSpPr>
              <p:cNvPr id="80" name="椭圆 79"/>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红豆幼黑体" panose="02000509000000000000" charset="-122"/>
                  <a:ea typeface="红豆幼黑体" panose="02000509000000000000" charset="-122"/>
                </a:endParaRPr>
              </a:p>
            </p:txBody>
          </p:sp>
          <p:sp>
            <p:nvSpPr>
              <p:cNvPr id="81" name="椭圆 38"/>
              <p:cNvSpPr/>
              <p:nvPr/>
            </p:nvSpPr>
            <p:spPr>
              <a:xfrm>
                <a:off x="1237694" y="2062358"/>
                <a:ext cx="369412" cy="369021"/>
              </a:xfrm>
              <a:custGeom>
                <a:avLst/>
                <a:gdLst>
                  <a:gd name="connsiteX0" fmla="*/ 260351 w 332139"/>
                  <a:gd name="connsiteY0" fmla="*/ 69850 h 331788"/>
                  <a:gd name="connsiteX1" fmla="*/ 144463 w 332139"/>
                  <a:gd name="connsiteY1" fmla="*/ 209550 h 331788"/>
                  <a:gd name="connsiteX2" fmla="*/ 139700 w 332139"/>
                  <a:gd name="connsiteY2" fmla="*/ 255588 h 331788"/>
                  <a:gd name="connsiteX3" fmla="*/ 182563 w 332139"/>
                  <a:gd name="connsiteY3" fmla="*/ 242888 h 331788"/>
                  <a:gd name="connsiteX4" fmla="*/ 300038 w 332139"/>
                  <a:gd name="connsiteY4" fmla="*/ 104775 h 331788"/>
                  <a:gd name="connsiteX5" fmla="*/ 92075 w 332139"/>
                  <a:gd name="connsiteY5" fmla="*/ 42863 h 331788"/>
                  <a:gd name="connsiteX6" fmla="*/ 41275 w 332139"/>
                  <a:gd name="connsiteY6" fmla="*/ 88901 h 331788"/>
                  <a:gd name="connsiteX7" fmla="*/ 92075 w 332139"/>
                  <a:gd name="connsiteY7" fmla="*/ 90488 h 331788"/>
                  <a:gd name="connsiteX8" fmla="*/ 119062 w 332139"/>
                  <a:gd name="connsiteY8" fmla="*/ 26988 h 331788"/>
                  <a:gd name="connsiteX9" fmla="*/ 119062 w 332139"/>
                  <a:gd name="connsiteY9" fmla="*/ 104880 h 331788"/>
                  <a:gd name="connsiteX10" fmla="*/ 104797 w 332139"/>
                  <a:gd name="connsiteY10" fmla="*/ 117861 h 331788"/>
                  <a:gd name="connsiteX11" fmla="*/ 26987 w 332139"/>
                  <a:gd name="connsiteY11" fmla="*/ 116563 h 331788"/>
                  <a:gd name="connsiteX12" fmla="*/ 26987 w 332139"/>
                  <a:gd name="connsiteY12" fmla="*/ 304801 h 331788"/>
                  <a:gd name="connsiteX13" fmla="*/ 211137 w 332139"/>
                  <a:gd name="connsiteY13" fmla="*/ 304801 h 331788"/>
                  <a:gd name="connsiteX14" fmla="*/ 211137 w 332139"/>
                  <a:gd name="connsiteY14" fmla="*/ 252873 h 331788"/>
                  <a:gd name="connsiteX15" fmla="*/ 200763 w 332139"/>
                  <a:gd name="connsiteY15" fmla="*/ 264557 h 331788"/>
                  <a:gd name="connsiteX16" fmla="*/ 194278 w 332139"/>
                  <a:gd name="connsiteY16" fmla="*/ 269750 h 331788"/>
                  <a:gd name="connsiteX17" fmla="*/ 128140 w 332139"/>
                  <a:gd name="connsiteY17" fmla="*/ 286626 h 331788"/>
                  <a:gd name="connsiteX18" fmla="*/ 111281 w 332139"/>
                  <a:gd name="connsiteY18" fmla="*/ 272346 h 331788"/>
                  <a:gd name="connsiteX19" fmla="*/ 116468 w 332139"/>
                  <a:gd name="connsiteY19" fmla="*/ 202244 h 331788"/>
                  <a:gd name="connsiteX20" fmla="*/ 120359 w 332139"/>
                  <a:gd name="connsiteY20" fmla="*/ 195753 h 331788"/>
                  <a:gd name="connsiteX21" fmla="*/ 211137 w 332139"/>
                  <a:gd name="connsiteY21" fmla="*/ 85407 h 331788"/>
                  <a:gd name="connsiteX22" fmla="*/ 211137 w 332139"/>
                  <a:gd name="connsiteY22" fmla="*/ 26988 h 331788"/>
                  <a:gd name="connsiteX23" fmla="*/ 119062 w 332139"/>
                  <a:gd name="connsiteY23" fmla="*/ 26988 h 331788"/>
                  <a:gd name="connsiteX24" fmla="*/ 102477 w 332139"/>
                  <a:gd name="connsiteY24" fmla="*/ 0 h 331788"/>
                  <a:gd name="connsiteX25" fmla="*/ 225709 w 332139"/>
                  <a:gd name="connsiteY25" fmla="*/ 0 h 331788"/>
                  <a:gd name="connsiteX26" fmla="*/ 238681 w 332139"/>
                  <a:gd name="connsiteY26" fmla="*/ 14256 h 331788"/>
                  <a:gd name="connsiteX27" fmla="*/ 238681 w 332139"/>
                  <a:gd name="connsiteY27" fmla="*/ 51842 h 331788"/>
                  <a:gd name="connsiteX28" fmla="*/ 247761 w 332139"/>
                  <a:gd name="connsiteY28" fmla="*/ 41473 h 331788"/>
                  <a:gd name="connsiteX29" fmla="*/ 267219 w 332139"/>
                  <a:gd name="connsiteY29" fmla="*/ 40177 h 331788"/>
                  <a:gd name="connsiteX30" fmla="*/ 326889 w 332139"/>
                  <a:gd name="connsiteY30" fmla="*/ 92019 h 331788"/>
                  <a:gd name="connsiteX31" fmla="*/ 329484 w 332139"/>
                  <a:gd name="connsiteY31" fmla="*/ 111460 h 331788"/>
                  <a:gd name="connsiteX32" fmla="*/ 238681 w 332139"/>
                  <a:gd name="connsiteY32" fmla="*/ 220328 h 331788"/>
                  <a:gd name="connsiteX33" fmla="*/ 238681 w 332139"/>
                  <a:gd name="connsiteY33" fmla="*/ 317532 h 331788"/>
                  <a:gd name="connsiteX34" fmla="*/ 225709 w 332139"/>
                  <a:gd name="connsiteY34" fmla="*/ 331788 h 331788"/>
                  <a:gd name="connsiteX35" fmla="*/ 14269 w 332139"/>
                  <a:gd name="connsiteY35" fmla="*/ 331788 h 331788"/>
                  <a:gd name="connsiteX36" fmla="*/ 0 w 332139"/>
                  <a:gd name="connsiteY36" fmla="*/ 317532 h 331788"/>
                  <a:gd name="connsiteX37" fmla="*/ 0 w 332139"/>
                  <a:gd name="connsiteY37" fmla="*/ 95908 h 331788"/>
                  <a:gd name="connsiteX38" fmla="*/ 3891 w 332139"/>
                  <a:gd name="connsiteY38" fmla="*/ 85539 h 331788"/>
                  <a:gd name="connsiteX39" fmla="*/ 93397 w 332139"/>
                  <a:gd name="connsiteY39" fmla="*/ 3888 h 331788"/>
                  <a:gd name="connsiteX40" fmla="*/ 102477 w 332139"/>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2139" h="331788">
                    <a:moveTo>
                      <a:pt x="260351" y="69850"/>
                    </a:moveTo>
                    <a:lnTo>
                      <a:pt x="144463" y="209550"/>
                    </a:lnTo>
                    <a:lnTo>
                      <a:pt x="139700" y="255588"/>
                    </a:lnTo>
                    <a:lnTo>
                      <a:pt x="182563" y="242888"/>
                    </a:lnTo>
                    <a:lnTo>
                      <a:pt x="300038" y="104775"/>
                    </a:lnTo>
                    <a:close/>
                    <a:moveTo>
                      <a:pt x="92075" y="42863"/>
                    </a:moveTo>
                    <a:lnTo>
                      <a:pt x="41275" y="88901"/>
                    </a:lnTo>
                    <a:lnTo>
                      <a:pt x="92075" y="90488"/>
                    </a:lnTo>
                    <a:close/>
                    <a:moveTo>
                      <a:pt x="119062" y="26988"/>
                    </a:moveTo>
                    <a:cubicBezTo>
                      <a:pt x="119062" y="26988"/>
                      <a:pt x="119062" y="26988"/>
                      <a:pt x="119062" y="104880"/>
                    </a:cubicBezTo>
                    <a:cubicBezTo>
                      <a:pt x="119062" y="113967"/>
                      <a:pt x="109984" y="117861"/>
                      <a:pt x="104797" y="117861"/>
                    </a:cubicBezTo>
                    <a:cubicBezTo>
                      <a:pt x="104797" y="117861"/>
                      <a:pt x="26987" y="116563"/>
                      <a:pt x="26987" y="116563"/>
                    </a:cubicBezTo>
                    <a:cubicBezTo>
                      <a:pt x="26987" y="116563"/>
                      <a:pt x="26987" y="116563"/>
                      <a:pt x="26987" y="304801"/>
                    </a:cubicBezTo>
                    <a:cubicBezTo>
                      <a:pt x="26987" y="304801"/>
                      <a:pt x="26987" y="304801"/>
                      <a:pt x="211137" y="304801"/>
                    </a:cubicBezTo>
                    <a:cubicBezTo>
                      <a:pt x="211137" y="304801"/>
                      <a:pt x="211137" y="304801"/>
                      <a:pt x="211137" y="252873"/>
                    </a:cubicBezTo>
                    <a:cubicBezTo>
                      <a:pt x="211137" y="252873"/>
                      <a:pt x="211137" y="252873"/>
                      <a:pt x="200763" y="264557"/>
                    </a:cubicBezTo>
                    <a:cubicBezTo>
                      <a:pt x="199466" y="267154"/>
                      <a:pt x="196872" y="268452"/>
                      <a:pt x="194278" y="269750"/>
                    </a:cubicBezTo>
                    <a:cubicBezTo>
                      <a:pt x="194278" y="269750"/>
                      <a:pt x="194278" y="269750"/>
                      <a:pt x="128140" y="286626"/>
                    </a:cubicBezTo>
                    <a:cubicBezTo>
                      <a:pt x="124249" y="289223"/>
                      <a:pt x="109984" y="285328"/>
                      <a:pt x="111281" y="272346"/>
                    </a:cubicBezTo>
                    <a:cubicBezTo>
                      <a:pt x="111281" y="272346"/>
                      <a:pt x="111281" y="272346"/>
                      <a:pt x="116468" y="202244"/>
                    </a:cubicBezTo>
                    <a:cubicBezTo>
                      <a:pt x="117765" y="199648"/>
                      <a:pt x="117765" y="197051"/>
                      <a:pt x="120359" y="195753"/>
                    </a:cubicBezTo>
                    <a:cubicBezTo>
                      <a:pt x="120359" y="195753"/>
                      <a:pt x="120359" y="195753"/>
                      <a:pt x="211137" y="85407"/>
                    </a:cubicBezTo>
                    <a:cubicBezTo>
                      <a:pt x="211137" y="85407"/>
                      <a:pt x="211137" y="85407"/>
                      <a:pt x="211137" y="26988"/>
                    </a:cubicBezTo>
                    <a:cubicBezTo>
                      <a:pt x="211137" y="26988"/>
                      <a:pt x="211137" y="26988"/>
                      <a:pt x="119062" y="26988"/>
                    </a:cubicBezTo>
                    <a:close/>
                    <a:moveTo>
                      <a:pt x="102477" y="0"/>
                    </a:moveTo>
                    <a:cubicBezTo>
                      <a:pt x="102477" y="0"/>
                      <a:pt x="102477" y="0"/>
                      <a:pt x="225709" y="0"/>
                    </a:cubicBezTo>
                    <a:cubicBezTo>
                      <a:pt x="233492" y="0"/>
                      <a:pt x="238681" y="6480"/>
                      <a:pt x="238681" y="14256"/>
                    </a:cubicBezTo>
                    <a:cubicBezTo>
                      <a:pt x="238681" y="14256"/>
                      <a:pt x="238681" y="14256"/>
                      <a:pt x="238681" y="51842"/>
                    </a:cubicBezTo>
                    <a:cubicBezTo>
                      <a:pt x="238681" y="51842"/>
                      <a:pt x="238681" y="51842"/>
                      <a:pt x="247761" y="41473"/>
                    </a:cubicBezTo>
                    <a:cubicBezTo>
                      <a:pt x="254247" y="33697"/>
                      <a:pt x="264625" y="37585"/>
                      <a:pt x="267219" y="40177"/>
                    </a:cubicBezTo>
                    <a:cubicBezTo>
                      <a:pt x="267219" y="40177"/>
                      <a:pt x="267219" y="40177"/>
                      <a:pt x="326889" y="92019"/>
                    </a:cubicBezTo>
                    <a:cubicBezTo>
                      <a:pt x="333375" y="97204"/>
                      <a:pt x="333375" y="106276"/>
                      <a:pt x="329484" y="111460"/>
                    </a:cubicBezTo>
                    <a:cubicBezTo>
                      <a:pt x="329484" y="111460"/>
                      <a:pt x="329484" y="111460"/>
                      <a:pt x="238681" y="220328"/>
                    </a:cubicBezTo>
                    <a:cubicBezTo>
                      <a:pt x="238681" y="220328"/>
                      <a:pt x="238681" y="220328"/>
                      <a:pt x="238681" y="317532"/>
                    </a:cubicBezTo>
                    <a:cubicBezTo>
                      <a:pt x="238681" y="325308"/>
                      <a:pt x="233492" y="331788"/>
                      <a:pt x="225709" y="331788"/>
                    </a:cubicBezTo>
                    <a:cubicBezTo>
                      <a:pt x="225709" y="331788"/>
                      <a:pt x="225709" y="331788"/>
                      <a:pt x="14269" y="331788"/>
                    </a:cubicBezTo>
                    <a:cubicBezTo>
                      <a:pt x="6486" y="331788"/>
                      <a:pt x="0" y="325308"/>
                      <a:pt x="0" y="317532"/>
                    </a:cubicBezTo>
                    <a:cubicBezTo>
                      <a:pt x="0" y="317532"/>
                      <a:pt x="0" y="317532"/>
                      <a:pt x="0" y="95908"/>
                    </a:cubicBezTo>
                    <a:cubicBezTo>
                      <a:pt x="0" y="92019"/>
                      <a:pt x="1297" y="88131"/>
                      <a:pt x="3891" y="85539"/>
                    </a:cubicBezTo>
                    <a:cubicBezTo>
                      <a:pt x="3891" y="85539"/>
                      <a:pt x="3891" y="85539"/>
                      <a:pt x="93397" y="3888"/>
                    </a:cubicBezTo>
                    <a:cubicBezTo>
                      <a:pt x="95991" y="1296"/>
                      <a:pt x="99883" y="0"/>
                      <a:pt x="102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grpSp>
      </p:grpSp>
      <p:grpSp>
        <p:nvGrpSpPr>
          <p:cNvPr id="84" name="组合 83"/>
          <p:cNvGrpSpPr/>
          <p:nvPr/>
        </p:nvGrpSpPr>
        <p:grpSpPr>
          <a:xfrm>
            <a:off x="6367288" y="2111333"/>
            <a:ext cx="4498461" cy="639458"/>
            <a:chOff x="1367579" y="2066883"/>
            <a:chExt cx="4498461" cy="639458"/>
          </a:xfrm>
        </p:grpSpPr>
        <p:sp>
          <p:nvSpPr>
            <p:cNvPr id="89" name="矩形 88"/>
            <p:cNvSpPr/>
            <p:nvPr/>
          </p:nvSpPr>
          <p:spPr>
            <a:xfrm>
              <a:off x="2123229" y="2066883"/>
              <a:ext cx="3742811" cy="6076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触电者呼吸、心跳尚存、神智不清，应仰卧，周围保持空气流通，注意保暖。</a:t>
              </a:r>
            </a:p>
          </p:txBody>
        </p:sp>
        <p:grpSp>
          <p:nvGrpSpPr>
            <p:cNvPr id="86" name="组合 85"/>
            <p:cNvGrpSpPr/>
            <p:nvPr/>
          </p:nvGrpSpPr>
          <p:grpSpPr>
            <a:xfrm>
              <a:off x="1367579" y="2122141"/>
              <a:ext cx="584200" cy="584200"/>
              <a:chOff x="1028700" y="1853169"/>
              <a:chExt cx="787400" cy="787400"/>
            </a:xfrm>
          </p:grpSpPr>
          <p:sp>
            <p:nvSpPr>
              <p:cNvPr id="87" name="椭圆 86"/>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sp>
            <p:nvSpPr>
              <p:cNvPr id="88" name="椭圆 45"/>
              <p:cNvSpPr/>
              <p:nvPr/>
            </p:nvSpPr>
            <p:spPr>
              <a:xfrm>
                <a:off x="1237694" y="2063030"/>
                <a:ext cx="369412" cy="367677"/>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grpSp>
      </p:grpSp>
      <p:grpSp>
        <p:nvGrpSpPr>
          <p:cNvPr id="91" name="组合 90"/>
          <p:cNvGrpSpPr/>
          <p:nvPr/>
        </p:nvGrpSpPr>
        <p:grpSpPr>
          <a:xfrm>
            <a:off x="6367288" y="3371173"/>
            <a:ext cx="4498461" cy="627393"/>
            <a:chOff x="1367579" y="2078948"/>
            <a:chExt cx="4498461" cy="627393"/>
          </a:xfrm>
        </p:grpSpPr>
        <p:sp>
          <p:nvSpPr>
            <p:cNvPr id="96" name="矩形 95"/>
            <p:cNvSpPr/>
            <p:nvPr/>
          </p:nvSpPr>
          <p:spPr>
            <a:xfrm>
              <a:off x="2123229" y="2078948"/>
              <a:ext cx="3742811" cy="6076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现场抢救不能轻易中止抢救，要坚持到医务人员到场后接替抢救。</a:t>
              </a:r>
            </a:p>
          </p:txBody>
        </p:sp>
        <p:grpSp>
          <p:nvGrpSpPr>
            <p:cNvPr id="93" name="组合 92"/>
            <p:cNvGrpSpPr/>
            <p:nvPr/>
          </p:nvGrpSpPr>
          <p:grpSpPr>
            <a:xfrm>
              <a:off x="1367579" y="2122141"/>
              <a:ext cx="584200" cy="584200"/>
              <a:chOff x="1028700" y="1853169"/>
              <a:chExt cx="787400" cy="787400"/>
            </a:xfrm>
          </p:grpSpPr>
          <p:sp>
            <p:nvSpPr>
              <p:cNvPr id="94" name="椭圆 93"/>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sp>
            <p:nvSpPr>
              <p:cNvPr id="95" name="椭圆 52"/>
              <p:cNvSpPr/>
              <p:nvPr/>
            </p:nvSpPr>
            <p:spPr>
              <a:xfrm>
                <a:off x="1249238" y="2062163"/>
                <a:ext cx="346324" cy="369412"/>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latin typeface="红豆幼黑体" panose="02000509000000000000" charset="-122"/>
                  <a:ea typeface="红豆幼黑体" panose="02000509000000000000" charset="-122"/>
                </a:endParaRPr>
              </a:p>
            </p:txBody>
          </p:sp>
        </p:grpSp>
      </p:grpSp>
      <p:grpSp>
        <p:nvGrpSpPr>
          <p:cNvPr id="98" name="组合 97"/>
          <p:cNvGrpSpPr/>
          <p:nvPr/>
        </p:nvGrpSpPr>
        <p:grpSpPr>
          <a:xfrm>
            <a:off x="6367288" y="4498298"/>
            <a:ext cx="4498461" cy="866140"/>
            <a:chOff x="1367579" y="1958298"/>
            <a:chExt cx="4498461" cy="866140"/>
          </a:xfrm>
        </p:grpSpPr>
        <p:sp>
          <p:nvSpPr>
            <p:cNvPr id="103" name="矩形 102"/>
            <p:cNvSpPr/>
            <p:nvPr/>
          </p:nvSpPr>
          <p:spPr>
            <a:xfrm>
              <a:off x="2123229" y="1958298"/>
              <a:ext cx="3742811" cy="8661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rPr>
                <a:t>事故现场警戒线必须待医务人员将触电者带离现场赴医院救治，事故调查和排险抢修工作完毕，现场已无事故隐患时，方可解除。</a:t>
              </a:r>
            </a:p>
          </p:txBody>
        </p:sp>
        <p:grpSp>
          <p:nvGrpSpPr>
            <p:cNvPr id="100" name="组合 99"/>
            <p:cNvGrpSpPr/>
            <p:nvPr/>
          </p:nvGrpSpPr>
          <p:grpSpPr>
            <a:xfrm>
              <a:off x="1367579" y="2122141"/>
              <a:ext cx="584200" cy="584200"/>
              <a:chOff x="1028700" y="1853169"/>
              <a:chExt cx="787400" cy="787400"/>
            </a:xfrm>
          </p:grpSpPr>
          <p:sp>
            <p:nvSpPr>
              <p:cNvPr id="101" name="椭圆 100"/>
              <p:cNvSpPr/>
              <p:nvPr/>
            </p:nvSpPr>
            <p:spPr>
              <a:xfrm>
                <a:off x="1028700" y="1853169"/>
                <a:ext cx="787400" cy="787400"/>
              </a:xfrm>
              <a:prstGeom prst="ellipse">
                <a:avLst/>
              </a:prstGeom>
              <a:gradFill>
                <a:gsLst>
                  <a:gs pos="0">
                    <a:srgbClr val="071643"/>
                  </a:gs>
                  <a:gs pos="100000">
                    <a:srgbClr val="54F2F5"/>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sp>
            <p:nvSpPr>
              <p:cNvPr id="102" name="椭圆 59"/>
              <p:cNvSpPr/>
              <p:nvPr/>
            </p:nvSpPr>
            <p:spPr>
              <a:xfrm>
                <a:off x="1237694" y="2062163"/>
                <a:ext cx="369412" cy="369412"/>
              </a:xfrm>
              <a:custGeom>
                <a:avLst/>
                <a:gdLst>
                  <a:gd name="connsiteX0" fmla="*/ 169069 w 338138"/>
                  <a:gd name="connsiteY0" fmla="*/ 120650 h 338138"/>
                  <a:gd name="connsiteX1" fmla="*/ 120650 w 338138"/>
                  <a:gd name="connsiteY1" fmla="*/ 169069 h 338138"/>
                  <a:gd name="connsiteX2" fmla="*/ 169069 w 338138"/>
                  <a:gd name="connsiteY2" fmla="*/ 217488 h 338138"/>
                  <a:gd name="connsiteX3" fmla="*/ 217488 w 338138"/>
                  <a:gd name="connsiteY3" fmla="*/ 169069 h 338138"/>
                  <a:gd name="connsiteX4" fmla="*/ 169069 w 338138"/>
                  <a:gd name="connsiteY4" fmla="*/ 120650 h 338138"/>
                  <a:gd name="connsiteX5" fmla="*/ 169863 w 338138"/>
                  <a:gd name="connsiteY5" fmla="*/ 100013 h 338138"/>
                  <a:gd name="connsiteX6" fmla="*/ 239713 w 338138"/>
                  <a:gd name="connsiteY6" fmla="*/ 169863 h 338138"/>
                  <a:gd name="connsiteX7" fmla="*/ 169863 w 338138"/>
                  <a:gd name="connsiteY7" fmla="*/ 239713 h 338138"/>
                  <a:gd name="connsiteX8" fmla="*/ 100013 w 338138"/>
                  <a:gd name="connsiteY8" fmla="*/ 169863 h 338138"/>
                  <a:gd name="connsiteX9" fmla="*/ 169863 w 338138"/>
                  <a:gd name="connsiteY9" fmla="*/ 100013 h 338138"/>
                  <a:gd name="connsiteX10" fmla="*/ 154044 w 338138"/>
                  <a:gd name="connsiteY10" fmla="*/ 22225 h 338138"/>
                  <a:gd name="connsiteX11" fmla="*/ 152726 w 338138"/>
                  <a:gd name="connsiteY11" fmla="*/ 62869 h 338138"/>
                  <a:gd name="connsiteX12" fmla="*/ 144817 w 338138"/>
                  <a:gd name="connsiteY12" fmla="*/ 64181 h 338138"/>
                  <a:gd name="connsiteX13" fmla="*/ 113180 w 338138"/>
                  <a:gd name="connsiteY13" fmla="*/ 77292 h 338138"/>
                  <a:gd name="connsiteX14" fmla="*/ 106589 w 338138"/>
                  <a:gd name="connsiteY14" fmla="*/ 81225 h 338138"/>
                  <a:gd name="connsiteX15" fmla="*/ 76271 w 338138"/>
                  <a:gd name="connsiteY15" fmla="*/ 55003 h 338138"/>
                  <a:gd name="connsiteX16" fmla="*/ 55180 w 338138"/>
                  <a:gd name="connsiteY16" fmla="*/ 75981 h 338138"/>
                  <a:gd name="connsiteX17" fmla="*/ 81544 w 338138"/>
                  <a:gd name="connsiteY17" fmla="*/ 106136 h 338138"/>
                  <a:gd name="connsiteX18" fmla="*/ 77589 w 338138"/>
                  <a:gd name="connsiteY18" fmla="*/ 112692 h 338138"/>
                  <a:gd name="connsiteX19" fmla="*/ 64407 w 338138"/>
                  <a:gd name="connsiteY19" fmla="*/ 144158 h 338138"/>
                  <a:gd name="connsiteX20" fmla="*/ 63089 w 338138"/>
                  <a:gd name="connsiteY20" fmla="*/ 152025 h 338138"/>
                  <a:gd name="connsiteX21" fmla="*/ 22225 w 338138"/>
                  <a:gd name="connsiteY21" fmla="*/ 153336 h 338138"/>
                  <a:gd name="connsiteX22" fmla="*/ 22225 w 338138"/>
                  <a:gd name="connsiteY22" fmla="*/ 184802 h 338138"/>
                  <a:gd name="connsiteX23" fmla="*/ 63089 w 338138"/>
                  <a:gd name="connsiteY23" fmla="*/ 186114 h 338138"/>
                  <a:gd name="connsiteX24" fmla="*/ 64407 w 338138"/>
                  <a:gd name="connsiteY24" fmla="*/ 193980 h 338138"/>
                  <a:gd name="connsiteX25" fmla="*/ 77589 w 338138"/>
                  <a:gd name="connsiteY25" fmla="*/ 225447 h 338138"/>
                  <a:gd name="connsiteX26" fmla="*/ 81544 w 338138"/>
                  <a:gd name="connsiteY26" fmla="*/ 232002 h 338138"/>
                  <a:gd name="connsiteX27" fmla="*/ 55180 w 338138"/>
                  <a:gd name="connsiteY27" fmla="*/ 262158 h 338138"/>
                  <a:gd name="connsiteX28" fmla="*/ 76271 w 338138"/>
                  <a:gd name="connsiteY28" fmla="*/ 283135 h 338138"/>
                  <a:gd name="connsiteX29" fmla="*/ 106589 w 338138"/>
                  <a:gd name="connsiteY29" fmla="*/ 256913 h 338138"/>
                  <a:gd name="connsiteX30" fmla="*/ 113180 w 338138"/>
                  <a:gd name="connsiteY30" fmla="*/ 260847 h 338138"/>
                  <a:gd name="connsiteX31" fmla="*/ 144817 w 338138"/>
                  <a:gd name="connsiteY31" fmla="*/ 273958 h 338138"/>
                  <a:gd name="connsiteX32" fmla="*/ 152726 w 338138"/>
                  <a:gd name="connsiteY32" fmla="*/ 275269 h 338138"/>
                  <a:gd name="connsiteX33" fmla="*/ 154044 w 338138"/>
                  <a:gd name="connsiteY33" fmla="*/ 315913 h 338138"/>
                  <a:gd name="connsiteX34" fmla="*/ 185681 w 338138"/>
                  <a:gd name="connsiteY34" fmla="*/ 315913 h 338138"/>
                  <a:gd name="connsiteX35" fmla="*/ 186999 w 338138"/>
                  <a:gd name="connsiteY35" fmla="*/ 275269 h 338138"/>
                  <a:gd name="connsiteX36" fmla="*/ 194908 w 338138"/>
                  <a:gd name="connsiteY36" fmla="*/ 273958 h 338138"/>
                  <a:gd name="connsiteX37" fmla="*/ 226545 w 338138"/>
                  <a:gd name="connsiteY37" fmla="*/ 260847 h 338138"/>
                  <a:gd name="connsiteX38" fmla="*/ 233136 w 338138"/>
                  <a:gd name="connsiteY38" fmla="*/ 256913 h 338138"/>
                  <a:gd name="connsiteX39" fmla="*/ 263454 w 338138"/>
                  <a:gd name="connsiteY39" fmla="*/ 283135 h 338138"/>
                  <a:gd name="connsiteX40" fmla="*/ 284545 w 338138"/>
                  <a:gd name="connsiteY40" fmla="*/ 262158 h 338138"/>
                  <a:gd name="connsiteX41" fmla="*/ 258181 w 338138"/>
                  <a:gd name="connsiteY41" fmla="*/ 232002 h 338138"/>
                  <a:gd name="connsiteX42" fmla="*/ 262136 w 338138"/>
                  <a:gd name="connsiteY42" fmla="*/ 225447 h 338138"/>
                  <a:gd name="connsiteX43" fmla="*/ 275318 w 338138"/>
                  <a:gd name="connsiteY43" fmla="*/ 193980 h 338138"/>
                  <a:gd name="connsiteX44" fmla="*/ 276636 w 338138"/>
                  <a:gd name="connsiteY44" fmla="*/ 186114 h 338138"/>
                  <a:gd name="connsiteX45" fmla="*/ 317500 w 338138"/>
                  <a:gd name="connsiteY45" fmla="*/ 184802 h 338138"/>
                  <a:gd name="connsiteX46" fmla="*/ 317500 w 338138"/>
                  <a:gd name="connsiteY46" fmla="*/ 153336 h 338138"/>
                  <a:gd name="connsiteX47" fmla="*/ 276636 w 338138"/>
                  <a:gd name="connsiteY47" fmla="*/ 152025 h 338138"/>
                  <a:gd name="connsiteX48" fmla="*/ 275318 w 338138"/>
                  <a:gd name="connsiteY48" fmla="*/ 144158 h 338138"/>
                  <a:gd name="connsiteX49" fmla="*/ 262136 w 338138"/>
                  <a:gd name="connsiteY49" fmla="*/ 112692 h 338138"/>
                  <a:gd name="connsiteX50" fmla="*/ 258181 w 338138"/>
                  <a:gd name="connsiteY50" fmla="*/ 106136 h 338138"/>
                  <a:gd name="connsiteX51" fmla="*/ 284545 w 338138"/>
                  <a:gd name="connsiteY51" fmla="*/ 75981 h 338138"/>
                  <a:gd name="connsiteX52" fmla="*/ 263454 w 338138"/>
                  <a:gd name="connsiteY52" fmla="*/ 55003 h 338138"/>
                  <a:gd name="connsiteX53" fmla="*/ 233136 w 338138"/>
                  <a:gd name="connsiteY53" fmla="*/ 81225 h 338138"/>
                  <a:gd name="connsiteX54" fmla="*/ 226545 w 338138"/>
                  <a:gd name="connsiteY54" fmla="*/ 77292 h 338138"/>
                  <a:gd name="connsiteX55" fmla="*/ 194908 w 338138"/>
                  <a:gd name="connsiteY55" fmla="*/ 64181 h 338138"/>
                  <a:gd name="connsiteX56" fmla="*/ 186999 w 338138"/>
                  <a:gd name="connsiteY56" fmla="*/ 62869 h 338138"/>
                  <a:gd name="connsiteX57" fmla="*/ 185681 w 338138"/>
                  <a:gd name="connsiteY57" fmla="*/ 22225 h 338138"/>
                  <a:gd name="connsiteX58" fmla="*/ 154044 w 338138"/>
                  <a:gd name="connsiteY58" fmla="*/ 22225 h 338138"/>
                  <a:gd name="connsiteX59" fmla="*/ 149256 w 338138"/>
                  <a:gd name="connsiteY59" fmla="*/ 0 h 338138"/>
                  <a:gd name="connsiteX60" fmla="*/ 188882 w 338138"/>
                  <a:gd name="connsiteY60" fmla="*/ 0 h 338138"/>
                  <a:gd name="connsiteX61" fmla="*/ 204732 w 338138"/>
                  <a:gd name="connsiteY61" fmla="*/ 15850 h 338138"/>
                  <a:gd name="connsiteX62" fmla="*/ 206053 w 338138"/>
                  <a:gd name="connsiteY62" fmla="*/ 44909 h 338138"/>
                  <a:gd name="connsiteX63" fmla="*/ 229828 w 338138"/>
                  <a:gd name="connsiteY63" fmla="*/ 55476 h 338138"/>
                  <a:gd name="connsiteX64" fmla="*/ 252283 w 338138"/>
                  <a:gd name="connsiteY64" fmla="*/ 35663 h 338138"/>
                  <a:gd name="connsiteX65" fmla="*/ 274737 w 338138"/>
                  <a:gd name="connsiteY65" fmla="*/ 35663 h 338138"/>
                  <a:gd name="connsiteX66" fmla="*/ 302475 w 338138"/>
                  <a:gd name="connsiteY66" fmla="*/ 63401 h 338138"/>
                  <a:gd name="connsiteX67" fmla="*/ 302475 w 338138"/>
                  <a:gd name="connsiteY67" fmla="*/ 87176 h 338138"/>
                  <a:gd name="connsiteX68" fmla="*/ 282662 w 338138"/>
                  <a:gd name="connsiteY68" fmla="*/ 108310 h 338138"/>
                  <a:gd name="connsiteX69" fmla="*/ 293229 w 338138"/>
                  <a:gd name="connsiteY69" fmla="*/ 132085 h 338138"/>
                  <a:gd name="connsiteX70" fmla="*/ 322288 w 338138"/>
                  <a:gd name="connsiteY70" fmla="*/ 133406 h 338138"/>
                  <a:gd name="connsiteX71" fmla="*/ 338138 w 338138"/>
                  <a:gd name="connsiteY71" fmla="*/ 149256 h 338138"/>
                  <a:gd name="connsiteX72" fmla="*/ 338138 w 338138"/>
                  <a:gd name="connsiteY72" fmla="*/ 188882 h 338138"/>
                  <a:gd name="connsiteX73" fmla="*/ 322288 w 338138"/>
                  <a:gd name="connsiteY73" fmla="*/ 204732 h 338138"/>
                  <a:gd name="connsiteX74" fmla="*/ 293229 w 338138"/>
                  <a:gd name="connsiteY74" fmla="*/ 206053 h 338138"/>
                  <a:gd name="connsiteX75" fmla="*/ 282662 w 338138"/>
                  <a:gd name="connsiteY75" fmla="*/ 229828 h 338138"/>
                  <a:gd name="connsiteX76" fmla="*/ 302475 w 338138"/>
                  <a:gd name="connsiteY76" fmla="*/ 252283 h 338138"/>
                  <a:gd name="connsiteX77" fmla="*/ 307759 w 338138"/>
                  <a:gd name="connsiteY77" fmla="*/ 262850 h 338138"/>
                  <a:gd name="connsiteX78" fmla="*/ 302475 w 338138"/>
                  <a:gd name="connsiteY78" fmla="*/ 274737 h 338138"/>
                  <a:gd name="connsiteX79" fmla="*/ 274737 w 338138"/>
                  <a:gd name="connsiteY79" fmla="*/ 302475 h 338138"/>
                  <a:gd name="connsiteX80" fmla="*/ 250962 w 338138"/>
                  <a:gd name="connsiteY80" fmla="*/ 302475 h 338138"/>
                  <a:gd name="connsiteX81" fmla="*/ 229828 w 338138"/>
                  <a:gd name="connsiteY81" fmla="*/ 282662 h 338138"/>
                  <a:gd name="connsiteX82" fmla="*/ 206053 w 338138"/>
                  <a:gd name="connsiteY82" fmla="*/ 293229 h 338138"/>
                  <a:gd name="connsiteX83" fmla="*/ 204732 w 338138"/>
                  <a:gd name="connsiteY83" fmla="*/ 322288 h 338138"/>
                  <a:gd name="connsiteX84" fmla="*/ 188882 w 338138"/>
                  <a:gd name="connsiteY84" fmla="*/ 338138 h 338138"/>
                  <a:gd name="connsiteX85" fmla="*/ 149256 w 338138"/>
                  <a:gd name="connsiteY85" fmla="*/ 338138 h 338138"/>
                  <a:gd name="connsiteX86" fmla="*/ 133406 w 338138"/>
                  <a:gd name="connsiteY86" fmla="*/ 322288 h 338138"/>
                  <a:gd name="connsiteX87" fmla="*/ 132085 w 338138"/>
                  <a:gd name="connsiteY87" fmla="*/ 293229 h 338138"/>
                  <a:gd name="connsiteX88" fmla="*/ 108310 w 338138"/>
                  <a:gd name="connsiteY88" fmla="*/ 282662 h 338138"/>
                  <a:gd name="connsiteX89" fmla="*/ 85855 w 338138"/>
                  <a:gd name="connsiteY89" fmla="*/ 302475 h 338138"/>
                  <a:gd name="connsiteX90" fmla="*/ 63401 w 338138"/>
                  <a:gd name="connsiteY90" fmla="*/ 302475 h 338138"/>
                  <a:gd name="connsiteX91" fmla="*/ 35663 w 338138"/>
                  <a:gd name="connsiteY91" fmla="*/ 274737 h 338138"/>
                  <a:gd name="connsiteX92" fmla="*/ 35663 w 338138"/>
                  <a:gd name="connsiteY92" fmla="*/ 250962 h 338138"/>
                  <a:gd name="connsiteX93" fmla="*/ 55476 w 338138"/>
                  <a:gd name="connsiteY93" fmla="*/ 229828 h 338138"/>
                  <a:gd name="connsiteX94" fmla="*/ 44909 w 338138"/>
                  <a:gd name="connsiteY94" fmla="*/ 206053 h 338138"/>
                  <a:gd name="connsiteX95" fmla="*/ 15850 w 338138"/>
                  <a:gd name="connsiteY95" fmla="*/ 204732 h 338138"/>
                  <a:gd name="connsiteX96" fmla="*/ 0 w 338138"/>
                  <a:gd name="connsiteY96" fmla="*/ 188882 h 338138"/>
                  <a:gd name="connsiteX97" fmla="*/ 0 w 338138"/>
                  <a:gd name="connsiteY97" fmla="*/ 149256 h 338138"/>
                  <a:gd name="connsiteX98" fmla="*/ 15850 w 338138"/>
                  <a:gd name="connsiteY98" fmla="*/ 133406 h 338138"/>
                  <a:gd name="connsiteX99" fmla="*/ 44909 w 338138"/>
                  <a:gd name="connsiteY99" fmla="*/ 132085 h 338138"/>
                  <a:gd name="connsiteX100" fmla="*/ 55476 w 338138"/>
                  <a:gd name="connsiteY100" fmla="*/ 108310 h 338138"/>
                  <a:gd name="connsiteX101" fmla="*/ 35663 w 338138"/>
                  <a:gd name="connsiteY101" fmla="*/ 85855 h 338138"/>
                  <a:gd name="connsiteX102" fmla="*/ 30380 w 338138"/>
                  <a:gd name="connsiteY102" fmla="*/ 75289 h 338138"/>
                  <a:gd name="connsiteX103" fmla="*/ 35663 w 338138"/>
                  <a:gd name="connsiteY103" fmla="*/ 63401 h 338138"/>
                  <a:gd name="connsiteX104" fmla="*/ 63401 w 338138"/>
                  <a:gd name="connsiteY104" fmla="*/ 35663 h 338138"/>
                  <a:gd name="connsiteX105" fmla="*/ 87176 w 338138"/>
                  <a:gd name="connsiteY105" fmla="*/ 35663 h 338138"/>
                  <a:gd name="connsiteX106" fmla="*/ 108310 w 338138"/>
                  <a:gd name="connsiteY106" fmla="*/ 55476 h 338138"/>
                  <a:gd name="connsiteX107" fmla="*/ 132085 w 338138"/>
                  <a:gd name="connsiteY107" fmla="*/ 44909 h 338138"/>
                  <a:gd name="connsiteX108" fmla="*/ 133406 w 338138"/>
                  <a:gd name="connsiteY108" fmla="*/ 15850 h 338138"/>
                  <a:gd name="connsiteX109" fmla="*/ 149256 w 338138"/>
                  <a:gd name="connsiteY10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8138" h="338138">
                    <a:moveTo>
                      <a:pt x="169069" y="120650"/>
                    </a:moveTo>
                    <a:cubicBezTo>
                      <a:pt x="142328" y="120650"/>
                      <a:pt x="120650" y="142328"/>
                      <a:pt x="120650" y="169069"/>
                    </a:cubicBezTo>
                    <a:cubicBezTo>
                      <a:pt x="120650" y="195810"/>
                      <a:pt x="142328" y="217488"/>
                      <a:pt x="169069" y="217488"/>
                    </a:cubicBezTo>
                    <a:cubicBezTo>
                      <a:pt x="195810" y="217488"/>
                      <a:pt x="217488" y="195810"/>
                      <a:pt x="217488" y="169069"/>
                    </a:cubicBezTo>
                    <a:cubicBezTo>
                      <a:pt x="217488" y="142328"/>
                      <a:pt x="195810" y="120650"/>
                      <a:pt x="169069" y="120650"/>
                    </a:cubicBezTo>
                    <a:close/>
                    <a:moveTo>
                      <a:pt x="169863" y="100013"/>
                    </a:moveTo>
                    <a:cubicBezTo>
                      <a:pt x="208440" y="100013"/>
                      <a:pt x="239713" y="131286"/>
                      <a:pt x="239713" y="169863"/>
                    </a:cubicBezTo>
                    <a:cubicBezTo>
                      <a:pt x="239713" y="208440"/>
                      <a:pt x="208440" y="239713"/>
                      <a:pt x="169863" y="239713"/>
                    </a:cubicBezTo>
                    <a:cubicBezTo>
                      <a:pt x="131286" y="239713"/>
                      <a:pt x="100013" y="208440"/>
                      <a:pt x="100013" y="169863"/>
                    </a:cubicBezTo>
                    <a:cubicBezTo>
                      <a:pt x="100013" y="131286"/>
                      <a:pt x="131286" y="100013"/>
                      <a:pt x="169863" y="100013"/>
                    </a:cubicBezTo>
                    <a:close/>
                    <a:moveTo>
                      <a:pt x="154044" y="22225"/>
                    </a:moveTo>
                    <a:cubicBezTo>
                      <a:pt x="152726" y="62869"/>
                      <a:pt x="152726" y="62869"/>
                      <a:pt x="152726" y="62869"/>
                    </a:cubicBezTo>
                    <a:cubicBezTo>
                      <a:pt x="144817" y="64181"/>
                      <a:pt x="144817" y="64181"/>
                      <a:pt x="144817" y="64181"/>
                    </a:cubicBezTo>
                    <a:cubicBezTo>
                      <a:pt x="134271" y="66803"/>
                      <a:pt x="122408" y="72047"/>
                      <a:pt x="113180" y="77292"/>
                    </a:cubicBezTo>
                    <a:cubicBezTo>
                      <a:pt x="106589" y="81225"/>
                      <a:pt x="106589" y="81225"/>
                      <a:pt x="106589" y="81225"/>
                    </a:cubicBezTo>
                    <a:cubicBezTo>
                      <a:pt x="76271" y="55003"/>
                      <a:pt x="76271" y="55003"/>
                      <a:pt x="76271" y="55003"/>
                    </a:cubicBezTo>
                    <a:cubicBezTo>
                      <a:pt x="55180" y="75981"/>
                      <a:pt x="55180" y="75981"/>
                      <a:pt x="55180" y="75981"/>
                    </a:cubicBezTo>
                    <a:cubicBezTo>
                      <a:pt x="81544" y="106136"/>
                      <a:pt x="81544" y="106136"/>
                      <a:pt x="81544" y="106136"/>
                    </a:cubicBezTo>
                    <a:cubicBezTo>
                      <a:pt x="77589" y="112692"/>
                      <a:pt x="77589" y="112692"/>
                      <a:pt x="77589" y="112692"/>
                    </a:cubicBezTo>
                    <a:cubicBezTo>
                      <a:pt x="72316" y="121869"/>
                      <a:pt x="67044" y="133669"/>
                      <a:pt x="64407" y="144158"/>
                    </a:cubicBezTo>
                    <a:cubicBezTo>
                      <a:pt x="63089" y="152025"/>
                      <a:pt x="63089" y="152025"/>
                      <a:pt x="63089" y="152025"/>
                    </a:cubicBezTo>
                    <a:cubicBezTo>
                      <a:pt x="22225" y="153336"/>
                      <a:pt x="22225" y="153336"/>
                      <a:pt x="22225" y="153336"/>
                    </a:cubicBezTo>
                    <a:cubicBezTo>
                      <a:pt x="22225" y="184802"/>
                      <a:pt x="22225" y="184802"/>
                      <a:pt x="22225" y="184802"/>
                    </a:cubicBezTo>
                    <a:cubicBezTo>
                      <a:pt x="63089" y="186114"/>
                      <a:pt x="63089" y="186114"/>
                      <a:pt x="63089" y="186114"/>
                    </a:cubicBezTo>
                    <a:cubicBezTo>
                      <a:pt x="64407" y="193980"/>
                      <a:pt x="64407" y="193980"/>
                      <a:pt x="64407" y="193980"/>
                    </a:cubicBezTo>
                    <a:cubicBezTo>
                      <a:pt x="67044" y="204469"/>
                      <a:pt x="72316" y="216269"/>
                      <a:pt x="77589" y="225447"/>
                    </a:cubicBezTo>
                    <a:cubicBezTo>
                      <a:pt x="81544" y="232002"/>
                      <a:pt x="81544" y="232002"/>
                      <a:pt x="81544" y="232002"/>
                    </a:cubicBezTo>
                    <a:cubicBezTo>
                      <a:pt x="55180" y="262158"/>
                      <a:pt x="55180" y="262158"/>
                      <a:pt x="55180" y="262158"/>
                    </a:cubicBezTo>
                    <a:cubicBezTo>
                      <a:pt x="76271" y="283135"/>
                      <a:pt x="76271" y="283135"/>
                      <a:pt x="76271" y="283135"/>
                    </a:cubicBezTo>
                    <a:cubicBezTo>
                      <a:pt x="106589" y="256913"/>
                      <a:pt x="106589" y="256913"/>
                      <a:pt x="106589" y="256913"/>
                    </a:cubicBezTo>
                    <a:cubicBezTo>
                      <a:pt x="113180" y="260847"/>
                      <a:pt x="113180" y="260847"/>
                      <a:pt x="113180" y="260847"/>
                    </a:cubicBezTo>
                    <a:cubicBezTo>
                      <a:pt x="122408" y="266091"/>
                      <a:pt x="134271" y="271335"/>
                      <a:pt x="144817" y="273958"/>
                    </a:cubicBezTo>
                    <a:cubicBezTo>
                      <a:pt x="152726" y="275269"/>
                      <a:pt x="152726" y="275269"/>
                      <a:pt x="152726" y="275269"/>
                    </a:cubicBezTo>
                    <a:lnTo>
                      <a:pt x="154044" y="315913"/>
                    </a:lnTo>
                    <a:cubicBezTo>
                      <a:pt x="185681" y="315913"/>
                      <a:pt x="185681" y="315913"/>
                      <a:pt x="185681" y="315913"/>
                    </a:cubicBezTo>
                    <a:cubicBezTo>
                      <a:pt x="186999" y="275269"/>
                      <a:pt x="186999" y="275269"/>
                      <a:pt x="186999" y="275269"/>
                    </a:cubicBezTo>
                    <a:cubicBezTo>
                      <a:pt x="194908" y="273958"/>
                      <a:pt x="194908" y="273958"/>
                      <a:pt x="194908" y="273958"/>
                    </a:cubicBezTo>
                    <a:cubicBezTo>
                      <a:pt x="205454" y="271335"/>
                      <a:pt x="217318" y="266091"/>
                      <a:pt x="226545" y="260847"/>
                    </a:cubicBezTo>
                    <a:cubicBezTo>
                      <a:pt x="233136" y="256913"/>
                      <a:pt x="233136" y="256913"/>
                      <a:pt x="233136" y="256913"/>
                    </a:cubicBezTo>
                    <a:cubicBezTo>
                      <a:pt x="263454" y="283135"/>
                      <a:pt x="263454" y="283135"/>
                      <a:pt x="263454" y="283135"/>
                    </a:cubicBezTo>
                    <a:cubicBezTo>
                      <a:pt x="284545" y="262158"/>
                      <a:pt x="284545" y="262158"/>
                      <a:pt x="284545" y="262158"/>
                    </a:cubicBezTo>
                    <a:cubicBezTo>
                      <a:pt x="258181" y="232002"/>
                      <a:pt x="258181" y="232002"/>
                      <a:pt x="258181" y="232002"/>
                    </a:cubicBezTo>
                    <a:cubicBezTo>
                      <a:pt x="262136" y="225447"/>
                      <a:pt x="262136" y="225447"/>
                      <a:pt x="262136" y="225447"/>
                    </a:cubicBezTo>
                    <a:cubicBezTo>
                      <a:pt x="267409" y="216269"/>
                      <a:pt x="272682" y="204469"/>
                      <a:pt x="275318" y="193980"/>
                    </a:cubicBezTo>
                    <a:cubicBezTo>
                      <a:pt x="276636" y="186114"/>
                      <a:pt x="276636" y="186114"/>
                      <a:pt x="276636" y="186114"/>
                    </a:cubicBezTo>
                    <a:cubicBezTo>
                      <a:pt x="317500" y="184802"/>
                      <a:pt x="317500" y="184802"/>
                      <a:pt x="317500" y="184802"/>
                    </a:cubicBezTo>
                    <a:cubicBezTo>
                      <a:pt x="317500" y="153336"/>
                      <a:pt x="317500" y="153336"/>
                      <a:pt x="317500" y="153336"/>
                    </a:cubicBezTo>
                    <a:cubicBezTo>
                      <a:pt x="276636" y="152025"/>
                      <a:pt x="276636" y="152025"/>
                      <a:pt x="276636" y="152025"/>
                    </a:cubicBezTo>
                    <a:cubicBezTo>
                      <a:pt x="275318" y="144158"/>
                      <a:pt x="275318" y="144158"/>
                      <a:pt x="275318" y="144158"/>
                    </a:cubicBezTo>
                    <a:cubicBezTo>
                      <a:pt x="272682" y="133669"/>
                      <a:pt x="267409" y="121869"/>
                      <a:pt x="262136" y="112692"/>
                    </a:cubicBezTo>
                    <a:cubicBezTo>
                      <a:pt x="258181" y="106136"/>
                      <a:pt x="258181" y="106136"/>
                      <a:pt x="258181" y="106136"/>
                    </a:cubicBezTo>
                    <a:cubicBezTo>
                      <a:pt x="284545" y="75981"/>
                      <a:pt x="284545" y="75981"/>
                      <a:pt x="284545" y="75981"/>
                    </a:cubicBezTo>
                    <a:cubicBezTo>
                      <a:pt x="263454" y="55003"/>
                      <a:pt x="263454" y="55003"/>
                      <a:pt x="263454" y="55003"/>
                    </a:cubicBezTo>
                    <a:cubicBezTo>
                      <a:pt x="233136" y="81225"/>
                      <a:pt x="233136" y="81225"/>
                      <a:pt x="233136" y="81225"/>
                    </a:cubicBezTo>
                    <a:cubicBezTo>
                      <a:pt x="226545" y="77292"/>
                      <a:pt x="226545" y="77292"/>
                      <a:pt x="226545" y="77292"/>
                    </a:cubicBezTo>
                    <a:cubicBezTo>
                      <a:pt x="217318" y="72047"/>
                      <a:pt x="205454" y="66803"/>
                      <a:pt x="194908" y="64181"/>
                    </a:cubicBezTo>
                    <a:cubicBezTo>
                      <a:pt x="186999" y="62869"/>
                      <a:pt x="186999" y="62869"/>
                      <a:pt x="186999" y="62869"/>
                    </a:cubicBezTo>
                    <a:cubicBezTo>
                      <a:pt x="185681" y="22225"/>
                      <a:pt x="185681" y="22225"/>
                      <a:pt x="185681" y="22225"/>
                    </a:cubicBezTo>
                    <a:cubicBezTo>
                      <a:pt x="154044" y="22225"/>
                      <a:pt x="154044" y="22225"/>
                      <a:pt x="154044" y="22225"/>
                    </a:cubicBezTo>
                    <a:close/>
                    <a:moveTo>
                      <a:pt x="149256" y="0"/>
                    </a:moveTo>
                    <a:cubicBezTo>
                      <a:pt x="188882" y="0"/>
                      <a:pt x="188882" y="0"/>
                      <a:pt x="188882" y="0"/>
                    </a:cubicBezTo>
                    <a:cubicBezTo>
                      <a:pt x="198128" y="0"/>
                      <a:pt x="204732" y="7925"/>
                      <a:pt x="204732" y="15850"/>
                    </a:cubicBezTo>
                    <a:cubicBezTo>
                      <a:pt x="206053" y="44909"/>
                      <a:pt x="206053" y="44909"/>
                      <a:pt x="206053" y="44909"/>
                    </a:cubicBezTo>
                    <a:cubicBezTo>
                      <a:pt x="215299" y="47551"/>
                      <a:pt x="223224" y="51513"/>
                      <a:pt x="229828" y="55476"/>
                    </a:cubicBezTo>
                    <a:cubicBezTo>
                      <a:pt x="252283" y="35663"/>
                      <a:pt x="252283" y="35663"/>
                      <a:pt x="252283" y="35663"/>
                    </a:cubicBezTo>
                    <a:cubicBezTo>
                      <a:pt x="257566" y="29059"/>
                      <a:pt x="268133" y="29059"/>
                      <a:pt x="274737" y="35663"/>
                    </a:cubicBezTo>
                    <a:cubicBezTo>
                      <a:pt x="302475" y="63401"/>
                      <a:pt x="302475" y="63401"/>
                      <a:pt x="302475" y="63401"/>
                    </a:cubicBezTo>
                    <a:cubicBezTo>
                      <a:pt x="309079" y="70005"/>
                      <a:pt x="309079" y="80572"/>
                      <a:pt x="302475" y="87176"/>
                    </a:cubicBezTo>
                    <a:cubicBezTo>
                      <a:pt x="282662" y="108310"/>
                      <a:pt x="282662" y="108310"/>
                      <a:pt x="282662" y="108310"/>
                    </a:cubicBezTo>
                    <a:cubicBezTo>
                      <a:pt x="286625" y="114914"/>
                      <a:pt x="290587" y="122839"/>
                      <a:pt x="293229" y="132085"/>
                    </a:cubicBezTo>
                    <a:cubicBezTo>
                      <a:pt x="322288" y="133406"/>
                      <a:pt x="322288" y="133406"/>
                      <a:pt x="322288" y="133406"/>
                    </a:cubicBezTo>
                    <a:cubicBezTo>
                      <a:pt x="330213" y="133406"/>
                      <a:pt x="338138" y="140010"/>
                      <a:pt x="338138" y="149256"/>
                    </a:cubicBezTo>
                    <a:cubicBezTo>
                      <a:pt x="338138" y="188882"/>
                      <a:pt x="338138" y="188882"/>
                      <a:pt x="338138" y="188882"/>
                    </a:cubicBezTo>
                    <a:cubicBezTo>
                      <a:pt x="338138" y="198128"/>
                      <a:pt x="330213" y="204732"/>
                      <a:pt x="322288" y="204732"/>
                    </a:cubicBezTo>
                    <a:cubicBezTo>
                      <a:pt x="293229" y="206053"/>
                      <a:pt x="293229" y="206053"/>
                      <a:pt x="293229" y="206053"/>
                    </a:cubicBezTo>
                    <a:cubicBezTo>
                      <a:pt x="290587" y="215299"/>
                      <a:pt x="286625" y="223224"/>
                      <a:pt x="282662" y="229828"/>
                    </a:cubicBezTo>
                    <a:cubicBezTo>
                      <a:pt x="302475" y="252283"/>
                      <a:pt x="302475" y="252283"/>
                      <a:pt x="302475" y="252283"/>
                    </a:cubicBezTo>
                    <a:cubicBezTo>
                      <a:pt x="305117" y="254924"/>
                      <a:pt x="307759" y="258887"/>
                      <a:pt x="307759" y="262850"/>
                    </a:cubicBezTo>
                    <a:cubicBezTo>
                      <a:pt x="307759" y="266812"/>
                      <a:pt x="305117" y="272096"/>
                      <a:pt x="302475" y="274737"/>
                    </a:cubicBezTo>
                    <a:cubicBezTo>
                      <a:pt x="274737" y="302475"/>
                      <a:pt x="274737" y="302475"/>
                      <a:pt x="274737" y="302475"/>
                    </a:cubicBezTo>
                    <a:cubicBezTo>
                      <a:pt x="268133" y="309079"/>
                      <a:pt x="257566" y="309079"/>
                      <a:pt x="250962" y="302475"/>
                    </a:cubicBezTo>
                    <a:cubicBezTo>
                      <a:pt x="229828" y="282662"/>
                      <a:pt x="229828" y="282662"/>
                      <a:pt x="229828" y="282662"/>
                    </a:cubicBezTo>
                    <a:cubicBezTo>
                      <a:pt x="223224" y="286625"/>
                      <a:pt x="215299" y="290587"/>
                      <a:pt x="206053" y="293229"/>
                    </a:cubicBezTo>
                    <a:cubicBezTo>
                      <a:pt x="204732" y="322288"/>
                      <a:pt x="204732" y="322288"/>
                      <a:pt x="204732" y="322288"/>
                    </a:cubicBezTo>
                    <a:cubicBezTo>
                      <a:pt x="204732" y="330213"/>
                      <a:pt x="198128" y="338138"/>
                      <a:pt x="188882" y="338138"/>
                    </a:cubicBezTo>
                    <a:cubicBezTo>
                      <a:pt x="149256" y="338138"/>
                      <a:pt x="149256" y="338138"/>
                      <a:pt x="149256" y="338138"/>
                    </a:cubicBezTo>
                    <a:cubicBezTo>
                      <a:pt x="140010" y="338138"/>
                      <a:pt x="133406" y="330213"/>
                      <a:pt x="133406" y="322288"/>
                    </a:cubicBezTo>
                    <a:cubicBezTo>
                      <a:pt x="132085" y="293229"/>
                      <a:pt x="132085" y="293229"/>
                      <a:pt x="132085" y="293229"/>
                    </a:cubicBezTo>
                    <a:cubicBezTo>
                      <a:pt x="122839" y="290587"/>
                      <a:pt x="114914" y="286625"/>
                      <a:pt x="108310" y="282662"/>
                    </a:cubicBezTo>
                    <a:cubicBezTo>
                      <a:pt x="85855" y="302475"/>
                      <a:pt x="85855" y="302475"/>
                      <a:pt x="85855" y="302475"/>
                    </a:cubicBezTo>
                    <a:cubicBezTo>
                      <a:pt x="80572" y="309079"/>
                      <a:pt x="70005" y="309079"/>
                      <a:pt x="63401" y="302475"/>
                    </a:cubicBezTo>
                    <a:cubicBezTo>
                      <a:pt x="35663" y="274737"/>
                      <a:pt x="35663" y="274737"/>
                      <a:pt x="35663" y="274737"/>
                    </a:cubicBezTo>
                    <a:cubicBezTo>
                      <a:pt x="29059" y="268133"/>
                      <a:pt x="29059" y="257566"/>
                      <a:pt x="35663" y="250962"/>
                    </a:cubicBezTo>
                    <a:cubicBezTo>
                      <a:pt x="55476" y="229828"/>
                      <a:pt x="55476" y="229828"/>
                      <a:pt x="55476" y="229828"/>
                    </a:cubicBezTo>
                    <a:cubicBezTo>
                      <a:pt x="51513" y="223224"/>
                      <a:pt x="47551" y="215299"/>
                      <a:pt x="44909" y="206053"/>
                    </a:cubicBezTo>
                    <a:cubicBezTo>
                      <a:pt x="15850" y="204732"/>
                      <a:pt x="15850" y="204732"/>
                      <a:pt x="15850" y="204732"/>
                    </a:cubicBezTo>
                    <a:cubicBezTo>
                      <a:pt x="7925" y="204732"/>
                      <a:pt x="0" y="198128"/>
                      <a:pt x="0" y="188882"/>
                    </a:cubicBezTo>
                    <a:cubicBezTo>
                      <a:pt x="0" y="149256"/>
                      <a:pt x="0" y="149256"/>
                      <a:pt x="0" y="149256"/>
                    </a:cubicBezTo>
                    <a:cubicBezTo>
                      <a:pt x="0" y="140010"/>
                      <a:pt x="7925" y="133406"/>
                      <a:pt x="15850" y="133406"/>
                    </a:cubicBezTo>
                    <a:cubicBezTo>
                      <a:pt x="44909" y="132085"/>
                      <a:pt x="44909" y="132085"/>
                      <a:pt x="44909" y="132085"/>
                    </a:cubicBezTo>
                    <a:cubicBezTo>
                      <a:pt x="47551" y="122839"/>
                      <a:pt x="51513" y="114914"/>
                      <a:pt x="55476" y="108310"/>
                    </a:cubicBezTo>
                    <a:cubicBezTo>
                      <a:pt x="35663" y="85855"/>
                      <a:pt x="35663" y="85855"/>
                      <a:pt x="35663" y="85855"/>
                    </a:cubicBezTo>
                    <a:cubicBezTo>
                      <a:pt x="33021" y="83214"/>
                      <a:pt x="30380" y="79251"/>
                      <a:pt x="30380" y="75289"/>
                    </a:cubicBezTo>
                    <a:cubicBezTo>
                      <a:pt x="30380" y="71326"/>
                      <a:pt x="33021" y="66043"/>
                      <a:pt x="35663" y="63401"/>
                    </a:cubicBezTo>
                    <a:cubicBezTo>
                      <a:pt x="63401" y="35663"/>
                      <a:pt x="63401" y="35663"/>
                      <a:pt x="63401" y="35663"/>
                    </a:cubicBezTo>
                    <a:cubicBezTo>
                      <a:pt x="70005" y="29059"/>
                      <a:pt x="80572" y="29059"/>
                      <a:pt x="87176" y="35663"/>
                    </a:cubicBezTo>
                    <a:cubicBezTo>
                      <a:pt x="108310" y="55476"/>
                      <a:pt x="108310" y="55476"/>
                      <a:pt x="108310" y="55476"/>
                    </a:cubicBezTo>
                    <a:cubicBezTo>
                      <a:pt x="114914" y="51513"/>
                      <a:pt x="122839" y="47551"/>
                      <a:pt x="132085" y="44909"/>
                    </a:cubicBezTo>
                    <a:cubicBezTo>
                      <a:pt x="133406" y="15850"/>
                      <a:pt x="133406" y="15850"/>
                      <a:pt x="133406" y="15850"/>
                    </a:cubicBezTo>
                    <a:cubicBezTo>
                      <a:pt x="133406" y="7925"/>
                      <a:pt x="140010" y="0"/>
                      <a:pt x="149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红豆幼黑体" panose="02000509000000000000" charset="-122"/>
                  <a:ea typeface="红豆幼黑体" panose="02000509000000000000" charset="-122"/>
                </a:endParaRPr>
              </a:p>
            </p:txBody>
          </p:sp>
        </p:grpSp>
      </p:grpSp>
      <p:grpSp>
        <p:nvGrpSpPr>
          <p:cNvPr id="52" name="组合 51"/>
          <p:cNvGrpSpPr/>
          <p:nvPr/>
        </p:nvGrpSpPr>
        <p:grpSpPr>
          <a:xfrm>
            <a:off x="-110754" y="274586"/>
            <a:ext cx="12413508" cy="730885"/>
            <a:chOff x="-110753" y="-18024"/>
            <a:chExt cx="12413508" cy="730885"/>
          </a:xfrm>
        </p:grpSpPr>
        <p:sp>
          <p:nvSpPr>
            <p:cNvPr id="53" name="文本框 52"/>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应急处理措施</a:t>
              </a:r>
              <a:endParaRPr lang="en-US" altLang="zh-CN"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endParaRPr>
            </a:p>
          </p:txBody>
        </p:sp>
        <p:pic>
          <p:nvPicPr>
            <p:cNvPr id="54" name="图片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55" name="图片 5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06500" y="5174615"/>
            <a:ext cx="3859530" cy="60769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sz="14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2016年1月10日上午11时许，北京某大学一化学实验室突然起火。</a:t>
            </a:r>
          </a:p>
        </p:txBody>
      </p:sp>
      <p:sp>
        <p:nvSpPr>
          <p:cNvPr id="28" name="矩形 27"/>
          <p:cNvSpPr/>
          <p:nvPr/>
        </p:nvSpPr>
        <p:spPr>
          <a:xfrm>
            <a:off x="7540625" y="5174615"/>
            <a:ext cx="3194050" cy="60769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sz="14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2018年11月11日10时许，泰州某大学一实验室在实验过程中发生爆燃。</a:t>
            </a:r>
          </a:p>
        </p:txBody>
      </p:sp>
      <p:grpSp>
        <p:nvGrpSpPr>
          <p:cNvPr id="35" name="组合 34"/>
          <p:cNvGrpSpPr/>
          <p:nvPr/>
        </p:nvGrpSpPr>
        <p:grpSpPr>
          <a:xfrm>
            <a:off x="-110754" y="274586"/>
            <a:ext cx="12413508" cy="730885"/>
            <a:chOff x="-110753" y="-18024"/>
            <a:chExt cx="12413508" cy="730885"/>
          </a:xfrm>
        </p:grpSpPr>
        <p:sp>
          <p:nvSpPr>
            <p:cNvPr id="36" name="文本框 35"/>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火灾案例统计</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42" name="图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pic>
        <p:nvPicPr>
          <p:cNvPr id="3" name="图片 2" descr="1"/>
          <p:cNvPicPr>
            <a:picLocks noChangeAspect="1"/>
          </p:cNvPicPr>
          <p:nvPr/>
        </p:nvPicPr>
        <p:blipFill>
          <a:blip r:embed="rId4"/>
          <a:stretch>
            <a:fillRect/>
          </a:stretch>
        </p:blipFill>
        <p:spPr>
          <a:xfrm>
            <a:off x="320675" y="1982470"/>
            <a:ext cx="5630545" cy="2893060"/>
          </a:xfrm>
          <a:prstGeom prst="rect">
            <a:avLst/>
          </a:prstGeom>
        </p:spPr>
      </p:pic>
      <p:pic>
        <p:nvPicPr>
          <p:cNvPr id="4" name="图片 3" descr="2"/>
          <p:cNvPicPr>
            <a:picLocks noChangeAspect="1"/>
          </p:cNvPicPr>
          <p:nvPr/>
        </p:nvPicPr>
        <p:blipFill>
          <a:blip r:embed="rId5"/>
          <a:stretch>
            <a:fillRect/>
          </a:stretch>
        </p:blipFill>
        <p:spPr>
          <a:xfrm>
            <a:off x="6475095" y="1982470"/>
            <a:ext cx="5325745" cy="2898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297420" y="5358130"/>
            <a:ext cx="3790315" cy="60769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sz="14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2013年4月30日，南京某大学五号门内一实验室突发爆炸，事故造成1死3伤</a:t>
            </a:r>
            <a:r>
              <a:rPr lang="en-US" sz="14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a:t>
            </a:r>
          </a:p>
        </p:txBody>
      </p:sp>
      <p:sp>
        <p:nvSpPr>
          <p:cNvPr id="22" name="矩形 21"/>
          <p:cNvSpPr/>
          <p:nvPr/>
        </p:nvSpPr>
        <p:spPr>
          <a:xfrm>
            <a:off x="1465580" y="5358130"/>
            <a:ext cx="3282950" cy="60769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sz="14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2015年12月18日上午10时左右，北京某大学一间实验室发生爆炸火灾事故。</a:t>
            </a:r>
          </a:p>
        </p:txBody>
      </p:sp>
      <p:grpSp>
        <p:nvGrpSpPr>
          <p:cNvPr id="35" name="组合 34"/>
          <p:cNvGrpSpPr/>
          <p:nvPr/>
        </p:nvGrpSpPr>
        <p:grpSpPr>
          <a:xfrm>
            <a:off x="-110754" y="274586"/>
            <a:ext cx="12413508" cy="730885"/>
            <a:chOff x="-110753" y="-18024"/>
            <a:chExt cx="12413508" cy="730885"/>
          </a:xfrm>
        </p:grpSpPr>
        <p:sp>
          <p:nvSpPr>
            <p:cNvPr id="36" name="文本框 35"/>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火灾案例统计</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42" name="图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pic>
        <p:nvPicPr>
          <p:cNvPr id="2" name="图片 1" descr="3"/>
          <p:cNvPicPr>
            <a:picLocks noChangeAspect="1"/>
          </p:cNvPicPr>
          <p:nvPr/>
        </p:nvPicPr>
        <p:blipFill>
          <a:blip r:embed="rId4"/>
          <a:stretch>
            <a:fillRect/>
          </a:stretch>
        </p:blipFill>
        <p:spPr>
          <a:xfrm>
            <a:off x="266065" y="1771015"/>
            <a:ext cx="5681980" cy="3315970"/>
          </a:xfrm>
          <a:prstGeom prst="rect">
            <a:avLst/>
          </a:prstGeom>
        </p:spPr>
      </p:pic>
      <p:pic>
        <p:nvPicPr>
          <p:cNvPr id="5" name="图片 4" descr="4"/>
          <p:cNvPicPr>
            <a:picLocks noChangeAspect="1"/>
          </p:cNvPicPr>
          <p:nvPr/>
        </p:nvPicPr>
        <p:blipFill>
          <a:blip r:embed="rId5"/>
          <a:stretch>
            <a:fillRect/>
          </a:stretch>
        </p:blipFill>
        <p:spPr>
          <a:xfrm>
            <a:off x="6410325" y="1771015"/>
            <a:ext cx="5564505" cy="3315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a:off x="685733" y="1153861"/>
            <a:ext cx="1916911" cy="215317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gradFill flip="none" rotWithShape="1">
            <a:gsLst>
              <a:gs pos="0">
                <a:srgbClr val="0D69FF"/>
              </a:gs>
              <a:gs pos="100000">
                <a:srgbClr val="62FFFF"/>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9600" b="1" dirty="0">
              <a:solidFill>
                <a:srgbClr val="FFA600">
                  <a:alpha val="40000"/>
                </a:srgbClr>
              </a:solidFill>
              <a:cs typeface="+mn-ea"/>
              <a:sym typeface="+mn-lt"/>
            </a:endParaRPr>
          </a:p>
        </p:txBody>
      </p:sp>
      <p:sp>
        <p:nvSpPr>
          <p:cNvPr id="22" name="Freeform: Shape 21"/>
          <p:cNvSpPr/>
          <p:nvPr/>
        </p:nvSpPr>
        <p:spPr>
          <a:xfrm>
            <a:off x="2553432" y="5512619"/>
            <a:ext cx="3253914" cy="1330633"/>
          </a:xfrm>
          <a:custGeom>
            <a:avLst/>
            <a:gdLst>
              <a:gd name="connsiteX0" fmla="*/ 0 w 3185651"/>
              <a:gd name="connsiteY0" fmla="*/ 0 h 1533833"/>
              <a:gd name="connsiteX1" fmla="*/ 884903 w 3185651"/>
              <a:gd name="connsiteY1" fmla="*/ 796413 h 1533833"/>
              <a:gd name="connsiteX2" fmla="*/ 2595716 w 3185651"/>
              <a:gd name="connsiteY2" fmla="*/ 943897 h 1533833"/>
              <a:gd name="connsiteX3" fmla="*/ 3185651 w 3185651"/>
              <a:gd name="connsiteY3" fmla="*/ 1533833 h 1533833"/>
              <a:gd name="connsiteX0-1" fmla="*/ 0 w 3185651"/>
              <a:gd name="connsiteY0-2" fmla="*/ 0 h 1533833"/>
              <a:gd name="connsiteX1-3" fmla="*/ 884903 w 3185651"/>
              <a:gd name="connsiteY1-4" fmla="*/ 796413 h 1533833"/>
              <a:gd name="connsiteX2-5" fmla="*/ 2552173 w 3185651"/>
              <a:gd name="connsiteY2-6" fmla="*/ 1074525 h 1533833"/>
              <a:gd name="connsiteX3-7" fmla="*/ 3185651 w 3185651"/>
              <a:gd name="connsiteY3-8" fmla="*/ 1533833 h 1533833"/>
              <a:gd name="connsiteX0-9" fmla="*/ 0 w 3185651"/>
              <a:gd name="connsiteY0-10" fmla="*/ 0 h 1533833"/>
              <a:gd name="connsiteX1-11" fmla="*/ 572483 w 3185651"/>
              <a:gd name="connsiteY1-12" fmla="*/ 842133 h 1533833"/>
              <a:gd name="connsiteX2-13" fmla="*/ 2552173 w 3185651"/>
              <a:gd name="connsiteY2-14" fmla="*/ 1074525 h 1533833"/>
              <a:gd name="connsiteX3-15" fmla="*/ 3185651 w 3185651"/>
              <a:gd name="connsiteY3-16" fmla="*/ 1533833 h 1533833"/>
              <a:gd name="connsiteX0-17" fmla="*/ 0 w 3185651"/>
              <a:gd name="connsiteY0-18" fmla="*/ 0 h 1533833"/>
              <a:gd name="connsiteX1-19" fmla="*/ 572483 w 3185651"/>
              <a:gd name="connsiteY1-20" fmla="*/ 842133 h 1533833"/>
              <a:gd name="connsiteX2-21" fmla="*/ 2552173 w 3185651"/>
              <a:gd name="connsiteY2-22" fmla="*/ 1074525 h 1533833"/>
              <a:gd name="connsiteX3-23" fmla="*/ 3185651 w 3185651"/>
              <a:gd name="connsiteY3-24" fmla="*/ 1533833 h 1533833"/>
              <a:gd name="connsiteX0-25" fmla="*/ 0 w 3185651"/>
              <a:gd name="connsiteY0-26" fmla="*/ 0 h 1533833"/>
              <a:gd name="connsiteX1-27" fmla="*/ 572483 w 3185651"/>
              <a:gd name="connsiteY1-28" fmla="*/ 842133 h 1533833"/>
              <a:gd name="connsiteX2-29" fmla="*/ 2552173 w 3185651"/>
              <a:gd name="connsiteY2-30" fmla="*/ 1074525 h 1533833"/>
              <a:gd name="connsiteX3-31" fmla="*/ 3185651 w 3185651"/>
              <a:gd name="connsiteY3-32" fmla="*/ 1533833 h 1533833"/>
              <a:gd name="connsiteX0-33" fmla="*/ 0 w 3185651"/>
              <a:gd name="connsiteY0-34" fmla="*/ 0 h 1533833"/>
              <a:gd name="connsiteX1-35" fmla="*/ 572483 w 3185651"/>
              <a:gd name="connsiteY1-36" fmla="*/ 842133 h 1533833"/>
              <a:gd name="connsiteX2-37" fmla="*/ 2552173 w 3185651"/>
              <a:gd name="connsiteY2-38" fmla="*/ 1074525 h 1533833"/>
              <a:gd name="connsiteX3-39" fmla="*/ 3185651 w 3185651"/>
              <a:gd name="connsiteY3-40" fmla="*/ 1533833 h 1533833"/>
              <a:gd name="connsiteX0-41" fmla="*/ 0 w 3204701"/>
              <a:gd name="connsiteY0-42" fmla="*/ 0 h 1400483"/>
              <a:gd name="connsiteX1-43" fmla="*/ 591533 w 3204701"/>
              <a:gd name="connsiteY1-44" fmla="*/ 708783 h 1400483"/>
              <a:gd name="connsiteX2-45" fmla="*/ 2571223 w 3204701"/>
              <a:gd name="connsiteY2-46" fmla="*/ 941175 h 1400483"/>
              <a:gd name="connsiteX3-47" fmla="*/ 3204701 w 3204701"/>
              <a:gd name="connsiteY3-48" fmla="*/ 1400483 h 1400483"/>
              <a:gd name="connsiteX0-49" fmla="*/ 0 w 3204701"/>
              <a:gd name="connsiteY0-50" fmla="*/ 0 h 1400483"/>
              <a:gd name="connsiteX1-51" fmla="*/ 591533 w 3204701"/>
              <a:gd name="connsiteY1-52" fmla="*/ 708783 h 1400483"/>
              <a:gd name="connsiteX2-53" fmla="*/ 2571223 w 3204701"/>
              <a:gd name="connsiteY2-54" fmla="*/ 941175 h 1400483"/>
              <a:gd name="connsiteX3-55" fmla="*/ 3204701 w 3204701"/>
              <a:gd name="connsiteY3-56" fmla="*/ 1400483 h 1400483"/>
              <a:gd name="connsiteX0-57" fmla="*/ 0 w 3192001"/>
              <a:gd name="connsiteY0-58" fmla="*/ 0 h 1463983"/>
              <a:gd name="connsiteX1-59" fmla="*/ 578833 w 3192001"/>
              <a:gd name="connsiteY1-60" fmla="*/ 772283 h 1463983"/>
              <a:gd name="connsiteX2-61" fmla="*/ 2558523 w 3192001"/>
              <a:gd name="connsiteY2-62" fmla="*/ 1004675 h 1463983"/>
              <a:gd name="connsiteX3-63" fmla="*/ 3192001 w 3192001"/>
              <a:gd name="connsiteY3-64" fmla="*/ 1463983 h 1463983"/>
              <a:gd name="connsiteX0-65" fmla="*/ 5702 w 3197703"/>
              <a:gd name="connsiteY0-66" fmla="*/ 0 h 1463983"/>
              <a:gd name="connsiteX1-67" fmla="*/ 584535 w 3197703"/>
              <a:gd name="connsiteY1-68" fmla="*/ 772283 h 1463983"/>
              <a:gd name="connsiteX2-69" fmla="*/ 2564225 w 3197703"/>
              <a:gd name="connsiteY2-70" fmla="*/ 1004675 h 1463983"/>
              <a:gd name="connsiteX3-71" fmla="*/ 3197703 w 3197703"/>
              <a:gd name="connsiteY3-72" fmla="*/ 1463983 h 1463983"/>
              <a:gd name="connsiteX0-73" fmla="*/ 5428 w 3197429"/>
              <a:gd name="connsiteY0-74" fmla="*/ 0 h 1463983"/>
              <a:gd name="connsiteX1-75" fmla="*/ 596961 w 3197429"/>
              <a:gd name="connsiteY1-76" fmla="*/ 854833 h 1463983"/>
              <a:gd name="connsiteX2-77" fmla="*/ 2563951 w 3197429"/>
              <a:gd name="connsiteY2-78" fmla="*/ 1004675 h 1463983"/>
              <a:gd name="connsiteX3-79" fmla="*/ 3197429 w 3197429"/>
              <a:gd name="connsiteY3-80" fmla="*/ 1463983 h 1463983"/>
              <a:gd name="connsiteX0-81" fmla="*/ 4527 w 3258441"/>
              <a:gd name="connsiteY0-82" fmla="*/ 0 h 1330633"/>
              <a:gd name="connsiteX1-83" fmla="*/ 657973 w 3258441"/>
              <a:gd name="connsiteY1-84" fmla="*/ 721483 h 1330633"/>
              <a:gd name="connsiteX2-85" fmla="*/ 2624963 w 3258441"/>
              <a:gd name="connsiteY2-86" fmla="*/ 871325 h 1330633"/>
              <a:gd name="connsiteX3-87" fmla="*/ 3258441 w 3258441"/>
              <a:gd name="connsiteY3-88" fmla="*/ 1330633 h 1330633"/>
              <a:gd name="connsiteX0-89" fmla="*/ 0 w 3253914"/>
              <a:gd name="connsiteY0-90" fmla="*/ 0 h 1330633"/>
              <a:gd name="connsiteX1-91" fmla="*/ 653446 w 3253914"/>
              <a:gd name="connsiteY1-92" fmla="*/ 721483 h 1330633"/>
              <a:gd name="connsiteX2-93" fmla="*/ 2620436 w 3253914"/>
              <a:gd name="connsiteY2-94" fmla="*/ 871325 h 1330633"/>
              <a:gd name="connsiteX3-95" fmla="*/ 3253914 w 3253914"/>
              <a:gd name="connsiteY3-96" fmla="*/ 1330633 h 1330633"/>
            </a:gdLst>
            <a:ahLst/>
            <a:cxnLst>
              <a:cxn ang="0">
                <a:pos x="connsiteX0-1" y="connsiteY0-2"/>
              </a:cxn>
              <a:cxn ang="0">
                <a:pos x="connsiteX1-3" y="connsiteY1-4"/>
              </a:cxn>
              <a:cxn ang="0">
                <a:pos x="connsiteX2-5" y="connsiteY2-6"/>
              </a:cxn>
              <a:cxn ang="0">
                <a:pos x="connsiteX3-7" y="connsiteY3-8"/>
              </a:cxn>
            </a:cxnLst>
            <a:rect l="l" t="t" r="r" b="b"/>
            <a:pathLst>
              <a:path w="3253914" h="1330633">
                <a:moveTo>
                  <a:pt x="0" y="0"/>
                </a:moveTo>
                <a:cubicBezTo>
                  <a:pt x="52787" y="368443"/>
                  <a:pt x="216707" y="576262"/>
                  <a:pt x="653446" y="721483"/>
                </a:cubicBezTo>
                <a:cubicBezTo>
                  <a:pt x="1090185" y="866704"/>
                  <a:pt x="2187025" y="769800"/>
                  <a:pt x="2620436" y="871325"/>
                </a:cubicBezTo>
                <a:cubicBezTo>
                  <a:pt x="3053847" y="972850"/>
                  <a:pt x="3173535" y="1127596"/>
                  <a:pt x="3253914" y="1330633"/>
                </a:cubicBezTo>
              </a:path>
            </a:pathLst>
          </a:custGeom>
          <a:noFill/>
          <a:ln w="38100" cap="rnd">
            <a:gradFill>
              <a:gsLst>
                <a:gs pos="0">
                  <a:srgbClr val="61FDFF"/>
                </a:gs>
                <a:gs pos="100000">
                  <a:srgbClr val="1B82FF"/>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cs typeface="+mn-ea"/>
              <a:sym typeface="+mn-lt"/>
            </a:endParaRPr>
          </a:p>
        </p:txBody>
      </p:sp>
      <p:sp>
        <p:nvSpPr>
          <p:cNvPr id="23" name="TextBox 22"/>
          <p:cNvSpPr txBox="1"/>
          <p:nvPr/>
        </p:nvSpPr>
        <p:spPr>
          <a:xfrm>
            <a:off x="6604939" y="1436954"/>
            <a:ext cx="4311444" cy="3725545"/>
          </a:xfrm>
          <a:prstGeom prst="rect">
            <a:avLst/>
          </a:prstGeom>
          <a:noFill/>
        </p:spPr>
        <p:txBody>
          <a:bodyPr wrap="square" rtlCol="0">
            <a:spAutoFit/>
          </a:bodyPr>
          <a:lstStyle/>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一般机房的起火因素主要是由电气过载或短路引起的，燃烧的主要区域一般在地板下或天花下，燃烧初期发出浓烟，温度上升相对较慢。</a:t>
            </a:r>
          </a:p>
          <a:p>
            <a:pPr lvl="0">
              <a:lnSpc>
                <a:spcPct val="130000"/>
              </a:lnSpc>
              <a:defRPr/>
            </a:pPr>
            <a:endPar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endParaRP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人员疏散时应明确表达以下内容：</a:t>
            </a:r>
          </a:p>
          <a:p>
            <a:pPr lvl="0">
              <a:lnSpc>
                <a:spcPct val="130000"/>
              </a:lnSpc>
              <a:defRPr/>
            </a:pPr>
            <a:endPar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endParaRP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(1)通报火场信息，稳定待疏散人员的情绪，告诉师生不要恐慌，避免发生慌乱；</a:t>
            </a:r>
          </a:p>
          <a:p>
            <a:pPr lvl="0">
              <a:lnSpc>
                <a:spcPct val="130000"/>
              </a:lnSpc>
              <a:defRPr/>
            </a:pPr>
            <a:endPar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endParaRP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(2)分楼层按顺序疏散 疏散顺序：</a:t>
            </a: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①　着火层；</a:t>
            </a: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②　着火层以上楼层</a:t>
            </a:r>
          </a:p>
          <a:p>
            <a:pPr lvl="0">
              <a:lnSpc>
                <a:spcPct val="130000"/>
              </a:lnSpc>
              <a:defRPr/>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③　着火层以下楼层；</a:t>
            </a:r>
          </a:p>
        </p:txBody>
      </p:sp>
      <p:grpSp>
        <p:nvGrpSpPr>
          <p:cNvPr id="26" name="Group 1"/>
          <p:cNvGrpSpPr/>
          <p:nvPr/>
        </p:nvGrpSpPr>
        <p:grpSpPr bwMode="auto">
          <a:xfrm>
            <a:off x="999832" y="1702521"/>
            <a:ext cx="422568" cy="416117"/>
            <a:chOff x="7197121" y="8332916"/>
            <a:chExt cx="553830" cy="543285"/>
          </a:xfrm>
          <a:solidFill>
            <a:schemeClr val="bg1"/>
          </a:solidFill>
        </p:grpSpPr>
        <p:sp>
          <p:nvSpPr>
            <p:cNvPr id="27" name="Freeform 31"/>
            <p:cNvSpPr>
              <a:spLocks noChangeArrowheads="1"/>
            </p:cNvSpPr>
            <p:nvPr/>
          </p:nvSpPr>
          <p:spPr bwMode="auto">
            <a:xfrm>
              <a:off x="7197121" y="8332916"/>
              <a:ext cx="553830" cy="543285"/>
            </a:xfrm>
            <a:custGeom>
              <a:avLst/>
              <a:gdLst>
                <a:gd name="T0" fmla="*/ 276915 w 462"/>
                <a:gd name="T1" fmla="*/ 0 h 453"/>
                <a:gd name="T2" fmla="*/ 276915 w 462"/>
                <a:gd name="T3" fmla="*/ 0 h 453"/>
                <a:gd name="T4" fmla="*/ 0 w 462"/>
                <a:gd name="T5" fmla="*/ 266246 h 453"/>
                <a:gd name="T6" fmla="*/ 276915 w 462"/>
                <a:gd name="T7" fmla="*/ 542086 h 453"/>
                <a:gd name="T8" fmla="*/ 552631 w 462"/>
                <a:gd name="T9" fmla="*/ 266246 h 453"/>
                <a:gd name="T10" fmla="*/ 276915 w 462"/>
                <a:gd name="T11" fmla="*/ 0 h 453"/>
                <a:gd name="T12" fmla="*/ 276915 w 462"/>
                <a:gd name="T13" fmla="*/ 478523 h 453"/>
                <a:gd name="T14" fmla="*/ 276915 w 462"/>
                <a:gd name="T15" fmla="*/ 478523 h 453"/>
                <a:gd name="T16" fmla="*/ 63535 w 462"/>
                <a:gd name="T17" fmla="*/ 266246 h 453"/>
                <a:gd name="T18" fmla="*/ 276915 w 462"/>
                <a:gd name="T19" fmla="*/ 53969 h 453"/>
                <a:gd name="T20" fmla="*/ 489097 w 462"/>
                <a:gd name="T21" fmla="*/ 266246 h 453"/>
                <a:gd name="T22" fmla="*/ 276915 w 462"/>
                <a:gd name="T23" fmla="*/ 478523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a:lnSpc>
                  <a:spcPct val="130000"/>
                </a:lnSpc>
              </a:pPr>
              <a:endParaRPr lang="en-US" dirty="0">
                <a:cs typeface="+mn-ea"/>
                <a:sym typeface="+mn-lt"/>
              </a:endParaRPr>
            </a:p>
          </p:txBody>
        </p:sp>
        <p:sp>
          <p:nvSpPr>
            <p:cNvPr id="28" name="Freeform 32"/>
            <p:cNvSpPr>
              <a:spLocks noChangeArrowheads="1"/>
            </p:cNvSpPr>
            <p:nvPr/>
          </p:nvSpPr>
          <p:spPr bwMode="auto">
            <a:xfrm>
              <a:off x="7450784" y="8450839"/>
              <a:ext cx="126832" cy="261114"/>
            </a:xfrm>
            <a:custGeom>
              <a:avLst/>
              <a:gdLst>
                <a:gd name="T0" fmla="*/ 42672 w 107"/>
                <a:gd name="T1" fmla="*/ 0 h 222"/>
                <a:gd name="T2" fmla="*/ 0 w 107"/>
                <a:gd name="T3" fmla="*/ 0 h 222"/>
                <a:gd name="T4" fmla="*/ 0 w 107"/>
                <a:gd name="T5" fmla="*/ 156433 h 222"/>
                <a:gd name="T6" fmla="*/ 105496 w 107"/>
                <a:gd name="T7" fmla="*/ 259938 h 222"/>
                <a:gd name="T8" fmla="*/ 125647 w 107"/>
                <a:gd name="T9" fmla="*/ 229357 h 222"/>
                <a:gd name="T10" fmla="*/ 42672 w 107"/>
                <a:gd name="T11" fmla="*/ 134086 h 222"/>
                <a:gd name="T12" fmla="*/ 42672 w 107"/>
                <a:gd name="T13" fmla="*/ 0 h 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a:lnSpc>
                  <a:spcPct val="130000"/>
                </a:lnSpc>
              </a:pPr>
              <a:endParaRPr lang="en-US" dirty="0">
                <a:cs typeface="+mn-ea"/>
                <a:sym typeface="+mn-lt"/>
              </a:endParaRPr>
            </a:p>
          </p:txBody>
        </p:sp>
      </p:grpSp>
      <p:sp>
        <p:nvSpPr>
          <p:cNvPr id="18" name="Freeform: Shape 2"/>
          <p:cNvSpPr/>
          <p:nvPr/>
        </p:nvSpPr>
        <p:spPr>
          <a:xfrm>
            <a:off x="1656254" y="1302996"/>
            <a:ext cx="3785436" cy="4252007"/>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blipFill rotWithShape="1">
            <a:blip r:embed="rId3"/>
            <a:stretch>
              <a:fillRect t="-16821" b="-1672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9600" b="1" dirty="0">
              <a:solidFill>
                <a:srgbClr val="FFA600">
                  <a:alpha val="40000"/>
                </a:srgbClr>
              </a:solidFill>
              <a:cs typeface="+mn-ea"/>
              <a:sym typeface="+mn-lt"/>
            </a:endParaRPr>
          </a:p>
        </p:txBody>
      </p:sp>
      <p:grpSp>
        <p:nvGrpSpPr>
          <p:cNvPr id="21" name="组合 20"/>
          <p:cNvGrpSpPr/>
          <p:nvPr/>
        </p:nvGrpSpPr>
        <p:grpSpPr>
          <a:xfrm>
            <a:off x="-110754" y="274586"/>
            <a:ext cx="12413508" cy="730885"/>
            <a:chOff x="-110753" y="-18024"/>
            <a:chExt cx="12413508" cy="730885"/>
          </a:xfrm>
        </p:grpSpPr>
        <p:sp>
          <p:nvSpPr>
            <p:cNvPr id="25" name="文本框 24"/>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如何安全疏散</a:t>
              </a: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0754" y="274586"/>
            <a:ext cx="12413508" cy="730885"/>
            <a:chOff x="-110753" y="-18024"/>
            <a:chExt cx="12413508" cy="730885"/>
          </a:xfrm>
        </p:grpSpPr>
        <p:sp>
          <p:nvSpPr>
            <p:cNvPr id="36" name="文本框 35"/>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火灾逃生演示</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42" name="图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pic>
        <p:nvPicPr>
          <p:cNvPr id="23553" name="Picture 4"/>
          <p:cNvPicPr>
            <a:picLocks noChangeAspect="1"/>
          </p:cNvPicPr>
          <p:nvPr/>
        </p:nvPicPr>
        <p:blipFill>
          <a:blip r:embed="rId4"/>
          <a:stretch>
            <a:fillRect/>
          </a:stretch>
        </p:blipFill>
        <p:spPr>
          <a:xfrm>
            <a:off x="3115310" y="1167130"/>
            <a:ext cx="5961063" cy="55435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44341" y="3634373"/>
            <a:ext cx="3703320" cy="70675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0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防疫注意事项</a:t>
            </a:r>
          </a:p>
        </p:txBody>
      </p:sp>
      <p:sp>
        <p:nvSpPr>
          <p:cNvPr id="2" name="文本框 1"/>
          <p:cNvSpPr txBox="1"/>
          <p:nvPr/>
        </p:nvSpPr>
        <p:spPr>
          <a:xfrm>
            <a:off x="4464784" y="4376493"/>
            <a:ext cx="3262432" cy="5835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i="1" dirty="0">
                <a:gradFill>
                  <a:gsLst>
                    <a:gs pos="0">
                      <a:srgbClr val="54F2F5"/>
                    </a:gs>
                    <a:gs pos="100000">
                      <a:srgbClr val="071643"/>
                    </a:gs>
                  </a:gsLst>
                  <a:lin ang="2700000" scaled="1"/>
                </a:gradFill>
                <a:latin typeface="Malgun Gothic" panose="020B0503020000020004" charset="-127"/>
                <a:ea typeface="方正兰亭黑_GBK" panose="02000000000000000000" charset="-122"/>
              </a:rPr>
              <a:t>PART 05</a:t>
            </a:r>
            <a:endParaRPr kumimoji="0" lang="zh-CN" altLang="en-US" sz="3200" i="1"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方正兰亭黑_GBK" panose="020000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1896" y="1616076"/>
            <a:ext cx="4513262" cy="4513262"/>
            <a:chOff x="911896" y="1616076"/>
            <a:chExt cx="4513262" cy="4513262"/>
          </a:xfrm>
        </p:grpSpPr>
        <p:grpSp>
          <p:nvGrpSpPr>
            <p:cNvPr id="14" name="组合 13"/>
            <p:cNvGrpSpPr/>
            <p:nvPr/>
          </p:nvGrpSpPr>
          <p:grpSpPr>
            <a:xfrm>
              <a:off x="911896" y="1616076"/>
              <a:ext cx="4513262" cy="4513262"/>
              <a:chOff x="911896" y="1616076"/>
              <a:chExt cx="4513262" cy="4513262"/>
            </a:xfrm>
          </p:grpSpPr>
          <p:sp>
            <p:nvSpPr>
              <p:cNvPr id="12" name="椭圆 11"/>
              <p:cNvSpPr/>
              <p:nvPr/>
            </p:nvSpPr>
            <p:spPr>
              <a:xfrm>
                <a:off x="911896" y="1616076"/>
                <a:ext cx="4513262" cy="4513262"/>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96267" y="1800447"/>
                <a:ext cx="4144521" cy="4144521"/>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rcRect l="20069" t="50" r="9498" b="116"/>
            <a:stretch>
              <a:fillRect/>
            </a:stretch>
          </p:blipFill>
          <p:spPr>
            <a:xfrm>
              <a:off x="1096266" y="1822820"/>
              <a:ext cx="4144522" cy="4144522"/>
            </a:xfrm>
            <a:custGeom>
              <a:avLst/>
              <a:gdLst>
                <a:gd name="connsiteX0" fmla="*/ 2072261 w 4144522"/>
                <a:gd name="connsiteY0" fmla="*/ 0 h 4144522"/>
                <a:gd name="connsiteX1" fmla="*/ 4144522 w 4144522"/>
                <a:gd name="connsiteY1" fmla="*/ 2072261 h 4144522"/>
                <a:gd name="connsiteX2" fmla="*/ 2072261 w 4144522"/>
                <a:gd name="connsiteY2" fmla="*/ 4144522 h 4144522"/>
                <a:gd name="connsiteX3" fmla="*/ 0 w 4144522"/>
                <a:gd name="connsiteY3" fmla="*/ 2072261 h 4144522"/>
                <a:gd name="connsiteX4" fmla="*/ 2072261 w 4144522"/>
                <a:gd name="connsiteY4" fmla="*/ 0 h 41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22" h="4144522">
                  <a:moveTo>
                    <a:pt x="2072261" y="0"/>
                  </a:moveTo>
                  <a:cubicBezTo>
                    <a:pt x="3216739" y="0"/>
                    <a:pt x="4144522" y="927783"/>
                    <a:pt x="4144522" y="2072261"/>
                  </a:cubicBezTo>
                  <a:cubicBezTo>
                    <a:pt x="4144522" y="3216739"/>
                    <a:pt x="3216739" y="4144522"/>
                    <a:pt x="2072261" y="4144522"/>
                  </a:cubicBezTo>
                  <a:cubicBezTo>
                    <a:pt x="927783" y="4144522"/>
                    <a:pt x="0" y="3216739"/>
                    <a:pt x="0" y="2072261"/>
                  </a:cubicBezTo>
                  <a:cubicBezTo>
                    <a:pt x="0" y="927783"/>
                    <a:pt x="927783" y="0"/>
                    <a:pt x="2072261" y="0"/>
                  </a:cubicBezTo>
                  <a:close/>
                </a:path>
              </a:pathLst>
            </a:custGeom>
          </p:spPr>
        </p:pic>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632710" cy="583565"/>
          </a:xfrm>
          <a:prstGeom prst="rect">
            <a:avLst/>
          </a:prstGeom>
          <a:noFill/>
          <a:effectLst/>
        </p:spPr>
        <p:txBody>
          <a:bodyPr wrap="none" rtlCol="0">
            <a:spAutoFit/>
          </a:bodyPr>
          <a:lstStyle/>
          <a:p>
            <a:r>
              <a:rPr lang="zh-CN" altLang="en-US" sz="3200" b="1" dirty="0">
                <a:solidFill>
                  <a:schemeClr val="bg1"/>
                </a:solidFill>
              </a:rPr>
              <a:t>路途注意事项</a:t>
            </a:r>
          </a:p>
        </p:txBody>
      </p:sp>
      <p:grpSp>
        <p:nvGrpSpPr>
          <p:cNvPr id="17" name="组合 16"/>
          <p:cNvGrpSpPr/>
          <p:nvPr/>
        </p:nvGrpSpPr>
        <p:grpSpPr>
          <a:xfrm>
            <a:off x="6429075" y="2147855"/>
            <a:ext cx="3213100" cy="553998"/>
            <a:chOff x="6429075" y="2147855"/>
            <a:chExt cx="3213100" cy="553998"/>
          </a:xfrm>
        </p:grpSpPr>
        <p:sp>
          <p:nvSpPr>
            <p:cNvPr id="18" name="圆角矩形 17"/>
            <p:cNvSpPr/>
            <p:nvPr/>
          </p:nvSpPr>
          <p:spPr>
            <a:xfrm>
              <a:off x="6431192" y="2185386"/>
              <a:ext cx="3195407"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25950" y="2213433"/>
              <a:ext cx="2816225" cy="460375"/>
            </a:xfrm>
            <a:prstGeom prst="rect">
              <a:avLst/>
            </a:prstGeom>
            <a:noFill/>
            <a:ln>
              <a:noFill/>
            </a:ln>
          </p:spPr>
          <p:txBody>
            <a:bodyPr vert="horz" wrap="square" anchor="ctr">
              <a:spAutoFit/>
            </a:bodyPr>
            <a:lstStyle/>
            <a:p>
              <a:r>
                <a:rPr lang="zh-CN" altLang="en-US" sz="2400" dirty="0">
                  <a:solidFill>
                    <a:schemeClr val="accent5"/>
                  </a:solidFill>
                  <a:latin typeface="+mn-ea"/>
                  <a:cs typeface="阿里巴巴普惠体 M" panose="00020600040101010101" pitchFamily="18" charset="-122"/>
                </a:rPr>
                <a:t>上学</a:t>
              </a:r>
              <a:r>
                <a:rPr lang="en-US" altLang="zh-CN" sz="2400" dirty="0">
                  <a:solidFill>
                    <a:schemeClr val="accent5"/>
                  </a:solidFill>
                  <a:latin typeface="+mn-ea"/>
                  <a:cs typeface="阿里巴巴普惠体 M" panose="00020600040101010101" pitchFamily="18" charset="-122"/>
                </a:rPr>
                <a:t>/</a:t>
              </a:r>
              <a:r>
                <a:rPr lang="zh-CN" altLang="en-US" sz="2400" dirty="0">
                  <a:solidFill>
                    <a:schemeClr val="accent5"/>
                  </a:solidFill>
                  <a:latin typeface="+mn-ea"/>
                  <a:cs typeface="阿里巴巴普惠体 M" panose="00020600040101010101" pitchFamily="18" charset="-122"/>
                </a:rPr>
                <a:t>班途中如何做</a:t>
              </a:r>
            </a:p>
          </p:txBody>
        </p:sp>
        <p:sp>
          <p:nvSpPr>
            <p:cNvPr id="20" name="椭圆 19"/>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1</a:t>
              </a:r>
              <a:endParaRPr lang="zh-CN" altLang="en-US" sz="3000" dirty="0">
                <a:solidFill>
                  <a:schemeClr val="bg1"/>
                </a:solidFill>
              </a:endParaRPr>
            </a:p>
          </p:txBody>
        </p:sp>
      </p:grpSp>
      <p:sp>
        <p:nvSpPr>
          <p:cNvPr id="16" name="矩形 15"/>
          <p:cNvSpPr/>
          <p:nvPr/>
        </p:nvSpPr>
        <p:spPr>
          <a:xfrm>
            <a:off x="6429074" y="3294917"/>
            <a:ext cx="5013626" cy="1710918"/>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正确佩戴口罩</a:t>
            </a: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出行方便优先选步行、骑行或乘坐私家车</a:t>
            </a:r>
            <a:endParaRPr lang="en-US" altLang="zh-CN" dirty="0">
              <a:solidFill>
                <a:schemeClr val="bg1"/>
              </a:solidFill>
              <a:latin typeface="+mn-ea"/>
              <a:cs typeface="阿里巴巴普惠体 R" panose="00020600040101010101" pitchFamily="18" charset="-122"/>
            </a:endParaRP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乘坐交通工具要全程佩戴口罩</a:t>
            </a:r>
            <a:endParaRPr lang="en-US" altLang="zh-CN" dirty="0">
              <a:solidFill>
                <a:schemeClr val="bg1"/>
              </a:solidFill>
              <a:latin typeface="+mn-ea"/>
              <a:cs typeface="阿里巴巴普惠体 R" panose="00020600040101010101" pitchFamily="18" charset="-122"/>
            </a:endParaRP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尽量少接触车上物品</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1896" y="1616076"/>
            <a:ext cx="4513262" cy="4513262"/>
            <a:chOff x="911896" y="1616076"/>
            <a:chExt cx="4513262" cy="4513262"/>
          </a:xfrm>
        </p:grpSpPr>
        <p:grpSp>
          <p:nvGrpSpPr>
            <p:cNvPr id="15" name="组合 14"/>
            <p:cNvGrpSpPr/>
            <p:nvPr/>
          </p:nvGrpSpPr>
          <p:grpSpPr>
            <a:xfrm>
              <a:off x="911896" y="1616076"/>
              <a:ext cx="4513262" cy="4513262"/>
              <a:chOff x="862012" y="1619250"/>
              <a:chExt cx="4702176" cy="4702176"/>
            </a:xfrm>
            <a:solidFill>
              <a:srgbClr val="02C7FB"/>
            </a:solidFill>
          </p:grpSpPr>
          <p:sp>
            <p:nvSpPr>
              <p:cNvPr id="22" name="椭圆 21"/>
              <p:cNvSpPr/>
              <p:nvPr/>
            </p:nvSpPr>
            <p:spPr>
              <a:xfrm>
                <a:off x="862012" y="1619250"/>
                <a:ext cx="4702176" cy="4702176"/>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54100" y="1811338"/>
                <a:ext cx="4318000" cy="4318000"/>
              </a:xfrm>
              <a:prstGeom prst="ellipse">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rcRect l="14956" t="4652" r="18171" b="560"/>
            <a:stretch>
              <a:fillRect/>
            </a:stretch>
          </p:blipFill>
          <p:spPr>
            <a:xfrm>
              <a:off x="1096266" y="1800447"/>
              <a:ext cx="4144522" cy="4144522"/>
            </a:xfrm>
            <a:custGeom>
              <a:avLst/>
              <a:gdLst>
                <a:gd name="connsiteX0" fmla="*/ 2072261 w 4144522"/>
                <a:gd name="connsiteY0" fmla="*/ 0 h 4144522"/>
                <a:gd name="connsiteX1" fmla="*/ 4144522 w 4144522"/>
                <a:gd name="connsiteY1" fmla="*/ 2072261 h 4144522"/>
                <a:gd name="connsiteX2" fmla="*/ 2072261 w 4144522"/>
                <a:gd name="connsiteY2" fmla="*/ 4144522 h 4144522"/>
                <a:gd name="connsiteX3" fmla="*/ 0 w 4144522"/>
                <a:gd name="connsiteY3" fmla="*/ 2072261 h 4144522"/>
                <a:gd name="connsiteX4" fmla="*/ 2072261 w 4144522"/>
                <a:gd name="connsiteY4" fmla="*/ 0 h 41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22" h="4144522">
                  <a:moveTo>
                    <a:pt x="2072261" y="0"/>
                  </a:moveTo>
                  <a:cubicBezTo>
                    <a:pt x="3216739" y="0"/>
                    <a:pt x="4144522" y="927783"/>
                    <a:pt x="4144522" y="2072261"/>
                  </a:cubicBezTo>
                  <a:cubicBezTo>
                    <a:pt x="4144522" y="3216739"/>
                    <a:pt x="3216739" y="4144522"/>
                    <a:pt x="2072261" y="4144522"/>
                  </a:cubicBezTo>
                  <a:cubicBezTo>
                    <a:pt x="927783" y="4144522"/>
                    <a:pt x="0" y="3216739"/>
                    <a:pt x="0" y="2072261"/>
                  </a:cubicBezTo>
                  <a:cubicBezTo>
                    <a:pt x="0" y="927783"/>
                    <a:pt x="927783" y="0"/>
                    <a:pt x="2072261" y="0"/>
                  </a:cubicBezTo>
                  <a:close/>
                </a:path>
              </a:pathLst>
            </a:custGeom>
          </p:spPr>
        </p:pic>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632710" cy="583565"/>
          </a:xfrm>
          <a:prstGeom prst="rect">
            <a:avLst/>
          </a:prstGeom>
          <a:noFill/>
          <a:effectLst/>
        </p:spPr>
        <p:txBody>
          <a:bodyPr wrap="none" rtlCol="0">
            <a:spAutoFit/>
          </a:bodyPr>
          <a:lstStyle/>
          <a:p>
            <a:r>
              <a:rPr lang="zh-CN" altLang="en-US" sz="3200" b="1" dirty="0">
                <a:solidFill>
                  <a:schemeClr val="bg1"/>
                </a:solidFill>
              </a:rPr>
              <a:t>路途注意事项</a:t>
            </a:r>
          </a:p>
        </p:txBody>
      </p:sp>
      <p:grpSp>
        <p:nvGrpSpPr>
          <p:cNvPr id="17" name="组合 16"/>
          <p:cNvGrpSpPr/>
          <p:nvPr/>
        </p:nvGrpSpPr>
        <p:grpSpPr>
          <a:xfrm>
            <a:off x="6429075" y="2147855"/>
            <a:ext cx="3197524" cy="553998"/>
            <a:chOff x="6429075" y="2147855"/>
            <a:chExt cx="3197524" cy="553998"/>
          </a:xfrm>
        </p:grpSpPr>
        <p:sp>
          <p:nvSpPr>
            <p:cNvPr id="18" name="圆角矩形 17"/>
            <p:cNvSpPr/>
            <p:nvPr/>
          </p:nvSpPr>
          <p:spPr>
            <a:xfrm>
              <a:off x="6431192" y="2185386"/>
              <a:ext cx="3195407"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015777" y="2213433"/>
              <a:ext cx="2322956" cy="460375"/>
            </a:xfrm>
            <a:prstGeom prst="rect">
              <a:avLst/>
            </a:prstGeom>
            <a:noFill/>
            <a:ln>
              <a:noFill/>
            </a:ln>
          </p:spPr>
          <p:txBody>
            <a:bodyPr vert="horz" wrap="square" anchor="ctr">
              <a:spAutoFit/>
            </a:bodyPr>
            <a:lstStyle/>
            <a:p>
              <a:r>
                <a:rPr lang="zh-CN" altLang="en-US" sz="2400" dirty="0">
                  <a:solidFill>
                    <a:schemeClr val="accent5"/>
                  </a:solidFill>
                  <a:latin typeface="+mn-ea"/>
                  <a:cs typeface="阿里巴巴普惠体 M" panose="00020600040101010101" pitchFamily="18" charset="-122"/>
                </a:rPr>
                <a:t>放学之后怎么做</a:t>
              </a:r>
            </a:p>
          </p:txBody>
        </p:sp>
        <p:sp>
          <p:nvSpPr>
            <p:cNvPr id="20" name="椭圆 19"/>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499309" y="2147855"/>
              <a:ext cx="373380" cy="553085"/>
            </a:xfrm>
            <a:prstGeom prst="rect">
              <a:avLst/>
            </a:prstGeom>
            <a:noFill/>
          </p:spPr>
          <p:txBody>
            <a:bodyPr wrap="none" rtlCol="0">
              <a:spAutoFit/>
            </a:bodyPr>
            <a:lstStyle/>
            <a:p>
              <a:r>
                <a:rPr lang="en-US" altLang="zh-CN" sz="3000" dirty="0">
                  <a:solidFill>
                    <a:schemeClr val="bg1"/>
                  </a:solidFill>
                </a:rPr>
                <a:t>2</a:t>
              </a:r>
            </a:p>
          </p:txBody>
        </p:sp>
      </p:grpSp>
      <p:sp>
        <p:nvSpPr>
          <p:cNvPr id="16" name="矩形 15"/>
          <p:cNvSpPr/>
          <p:nvPr/>
        </p:nvSpPr>
        <p:spPr>
          <a:xfrm>
            <a:off x="6429073" y="3294917"/>
            <a:ext cx="5161793" cy="1753235"/>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先洗手消毒</a:t>
            </a: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手机和钥匙使用消毒湿巾或</a:t>
            </a:r>
            <a:r>
              <a:rPr lang="en-US" altLang="zh-CN" dirty="0">
                <a:solidFill>
                  <a:schemeClr val="bg1"/>
                </a:solidFill>
                <a:latin typeface="+mn-ea"/>
                <a:cs typeface="阿里巴巴普惠体 R" panose="00020600040101010101" pitchFamily="18" charset="-122"/>
              </a:rPr>
              <a:t>75%</a:t>
            </a:r>
            <a:r>
              <a:rPr lang="zh-CN" altLang="en-US" dirty="0">
                <a:solidFill>
                  <a:schemeClr val="bg1"/>
                </a:solidFill>
                <a:latin typeface="+mn-ea"/>
                <a:cs typeface="阿里巴巴普惠体 R" panose="00020600040101010101" pitchFamily="18" charset="-122"/>
              </a:rPr>
              <a:t>酒精擦拭</a:t>
            </a: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保持通风和卫生清洁，避免多人聚会</a:t>
            </a:r>
          </a:p>
          <a:p>
            <a:pPr marL="285750" indent="-285750">
              <a:lnSpc>
                <a:spcPct val="150000"/>
              </a:lnSpc>
              <a:buFont typeface="Wingdings" panose="05000000000000000000" pitchFamily="2" charset="2"/>
              <a:buChar char="ü"/>
            </a:pPr>
            <a:r>
              <a:rPr lang="zh-CN" altLang="en-US" dirty="0">
                <a:solidFill>
                  <a:schemeClr val="bg1"/>
                </a:solidFill>
                <a:latin typeface="+mn-ea"/>
                <a:cs typeface="阿里巴巴普惠体 R" panose="00020600040101010101" pitchFamily="18" charset="-122"/>
              </a:rPr>
              <a:t>休息日尽量减少外出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gradFill>
              <a:gsLst>
                <a:gs pos="0">
                  <a:srgbClr val="00EFF8"/>
                </a:gs>
                <a:gs pos="100000">
                  <a:srgbClr val="139EFF"/>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defTabSz="1375410">
              <a:lnSpc>
                <a:spcPct val="130000"/>
              </a:lnSpc>
            </a:pPr>
            <a:endParaRPr lang="en-US" sz="2665" dirty="0">
              <a:solidFill>
                <a:schemeClr val="bg1"/>
              </a:solidFill>
              <a:latin typeface="红豆幼黑体" panose="02000509000000000000" charset="-122"/>
              <a:ea typeface="红豆幼黑体" panose="02000509000000000000" charset="-122"/>
              <a:cs typeface="+mn-ea"/>
              <a:sym typeface="+mn-lt"/>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sp>
          <p:nvSpPr>
            <p:cNvPr id="209" name="Oval 208"/>
            <p:cNvSpPr/>
            <p:nvPr/>
          </p:nvSpPr>
          <p:spPr>
            <a:xfrm>
              <a:off x="2183615" y="1663567"/>
              <a:ext cx="1293852" cy="1293852"/>
            </a:xfrm>
            <a:prstGeom prst="ellipse">
              <a:avLst/>
            </a:prstGeom>
            <a:noFill/>
            <a:ln w="19050">
              <a:gradFill>
                <a:gsLst>
                  <a:gs pos="0">
                    <a:srgbClr val="00EFF8"/>
                  </a:gs>
                  <a:gs pos="100000">
                    <a:srgbClr val="139EFF"/>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grpSp>
      <p:sp>
        <p:nvSpPr>
          <p:cNvPr id="190" name="Oval 189"/>
          <p:cNvSpPr/>
          <p:nvPr/>
        </p:nvSpPr>
        <p:spPr>
          <a:xfrm>
            <a:off x="886709" y="3155263"/>
            <a:ext cx="1113974" cy="1113971"/>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sp>
        <p:nvSpPr>
          <p:cNvPr id="210" name="Oval 209"/>
          <p:cNvSpPr/>
          <p:nvPr/>
        </p:nvSpPr>
        <p:spPr>
          <a:xfrm>
            <a:off x="796157" y="3064711"/>
            <a:ext cx="1295079" cy="1295076"/>
          </a:xfrm>
          <a:prstGeom prst="ellipse">
            <a:avLst/>
          </a:prstGeom>
          <a:noFill/>
          <a:ln w="19050">
            <a:gradFill>
              <a:gsLst>
                <a:gs pos="0">
                  <a:srgbClr val="139EFF"/>
                </a:gs>
                <a:gs pos="100000">
                  <a:srgbClr val="00EFF8"/>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sp>
        <p:nvSpPr>
          <p:cNvPr id="215" name="Arc 214"/>
          <p:cNvSpPr/>
          <p:nvPr/>
        </p:nvSpPr>
        <p:spPr>
          <a:xfrm>
            <a:off x="4912829" y="2536668"/>
            <a:ext cx="2351160" cy="2351160"/>
          </a:xfrm>
          <a:prstGeom prst="arc">
            <a:avLst>
              <a:gd name="adj1" fmla="val 21578092"/>
              <a:gd name="adj2" fmla="val 21479725"/>
            </a:avLst>
          </a:prstGeom>
          <a:ln w="19050">
            <a:gradFill>
              <a:gsLst>
                <a:gs pos="0">
                  <a:srgbClr val="00EFF8"/>
                </a:gs>
                <a:gs pos="100000">
                  <a:srgbClr val="139EFF"/>
                </a:gs>
              </a:gsLst>
              <a:lin ang="5400000" scaled="1"/>
            </a:gra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lnSpc>
                <a:spcPct val="130000"/>
              </a:lnSpc>
            </a:pPr>
            <a:endParaRPr lang="en-US" sz="2665" dirty="0">
              <a:solidFill>
                <a:schemeClr val="bg1"/>
              </a:solidFill>
              <a:latin typeface="红豆幼黑体" panose="02000509000000000000" charset="-122"/>
              <a:ea typeface="红豆幼黑体" panose="02000509000000000000" charset="-122"/>
              <a:cs typeface="+mn-ea"/>
              <a:sym typeface="+mn-lt"/>
            </a:endParaRPr>
          </a:p>
        </p:txBody>
      </p:sp>
      <p:cxnSp>
        <p:nvCxnSpPr>
          <p:cNvPr id="220" name="Straight Connector 219"/>
          <p:cNvCxnSpPr/>
          <p:nvPr/>
        </p:nvCxnSpPr>
        <p:spPr>
          <a:xfrm flipH="1">
            <a:off x="2091235" y="3712248"/>
            <a:ext cx="548115" cy="0"/>
          </a:xfrm>
          <a:prstGeom prst="line">
            <a:avLst/>
          </a:prstGeom>
          <a:ln w="19050">
            <a:gradFill>
              <a:gsLst>
                <a:gs pos="0">
                  <a:srgbClr val="00EFF8"/>
                </a:gs>
                <a:gs pos="100000">
                  <a:srgbClr val="139EFF"/>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gradFill>
              <a:gsLst>
                <a:gs pos="0">
                  <a:srgbClr val="00EFF8"/>
                </a:gs>
                <a:gs pos="100000">
                  <a:srgbClr val="139EFF"/>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sp>
          <p:nvSpPr>
            <p:cNvPr id="224" name="Oval 223"/>
            <p:cNvSpPr/>
            <p:nvPr/>
          </p:nvSpPr>
          <p:spPr>
            <a:xfrm>
              <a:off x="2183615" y="1663567"/>
              <a:ext cx="1293852" cy="1293852"/>
            </a:xfrm>
            <a:prstGeom prst="ellipse">
              <a:avLst/>
            </a:prstGeom>
            <a:noFill/>
            <a:ln w="19050">
              <a:gradFill>
                <a:gsLst>
                  <a:gs pos="0">
                    <a:srgbClr val="00EFF8"/>
                  </a:gs>
                  <a:gs pos="100000">
                    <a:srgbClr val="139EFF"/>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grpSp>
      <p:cxnSp>
        <p:nvCxnSpPr>
          <p:cNvPr id="225" name="Straight Connector 224"/>
          <p:cNvCxnSpPr/>
          <p:nvPr/>
        </p:nvCxnSpPr>
        <p:spPr>
          <a:xfrm flipH="1">
            <a:off x="9537240" y="3712248"/>
            <a:ext cx="548115" cy="0"/>
          </a:xfrm>
          <a:prstGeom prst="line">
            <a:avLst/>
          </a:prstGeom>
          <a:ln w="19050">
            <a:gradFill>
              <a:gsLst>
                <a:gs pos="0">
                  <a:srgbClr val="00EFF8"/>
                </a:gs>
                <a:gs pos="100000">
                  <a:srgbClr val="139EFF"/>
                </a:gs>
              </a:gsLst>
              <a:lin ang="5400000" scaled="1"/>
            </a:gra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sp>
          <p:nvSpPr>
            <p:cNvPr id="228" name="Oval 227"/>
            <p:cNvSpPr/>
            <p:nvPr/>
          </p:nvSpPr>
          <p:spPr>
            <a:xfrm>
              <a:off x="864537" y="1822859"/>
              <a:ext cx="971309" cy="971307"/>
            </a:xfrm>
            <a:prstGeom prst="ellipse">
              <a:avLst/>
            </a:prstGeom>
            <a:noFill/>
            <a:ln w="19050">
              <a:gradFill>
                <a:gsLst>
                  <a:gs pos="0">
                    <a:srgbClr val="139EFF"/>
                  </a:gs>
                  <a:gs pos="100000">
                    <a:srgbClr val="00EFF8"/>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lnSpc>
                  <a:spcPct val="130000"/>
                </a:lnSpc>
              </a:pPr>
              <a:endParaRPr lang="en-US" sz="1865" dirty="0">
                <a:solidFill>
                  <a:schemeClr val="bg1"/>
                </a:solidFill>
                <a:latin typeface="红豆幼黑体" panose="02000509000000000000" charset="-122"/>
                <a:ea typeface="红豆幼黑体" panose="02000509000000000000" charset="-122"/>
                <a:cs typeface="+mn-ea"/>
                <a:sym typeface="+mn-lt"/>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grpSp>
        <p:nvGrpSpPr>
          <p:cNvPr id="6" name="Group 57"/>
          <p:cNvGrpSpPr/>
          <p:nvPr/>
        </p:nvGrpSpPr>
        <p:grpSpPr>
          <a:xfrm>
            <a:off x="8348871" y="3376757"/>
            <a:ext cx="697768" cy="670983"/>
            <a:chOff x="5354638" y="3341688"/>
            <a:chExt cx="827087" cy="795337"/>
          </a:xfrm>
          <a:solidFill>
            <a:schemeClr val="bg1"/>
          </a:solidFill>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pPr defTabSz="1375410">
              <a:lnSpc>
                <a:spcPct val="130000"/>
              </a:lnSpc>
            </a:pPr>
            <a:endParaRPr lang="en-US" sz="2665">
              <a:solidFill>
                <a:schemeClr val="bg1"/>
              </a:solidFill>
              <a:latin typeface="红豆幼黑体" panose="02000509000000000000" charset="-122"/>
              <a:ea typeface="红豆幼黑体" panose="02000509000000000000" charset="-122"/>
              <a:cs typeface="+mn-ea"/>
              <a:sym typeface="+mn-lt"/>
            </a:endParaRPr>
          </a:p>
        </p:txBody>
      </p:sp>
      <p:sp>
        <p:nvSpPr>
          <p:cNvPr id="65" name="Rectangle 64"/>
          <p:cNvSpPr/>
          <p:nvPr/>
        </p:nvSpPr>
        <p:spPr>
          <a:xfrm>
            <a:off x="2593975" y="4735195"/>
            <a:ext cx="1834515" cy="319405"/>
          </a:xfrm>
          <a:prstGeom prst="rect">
            <a:avLst/>
          </a:prstGeom>
        </p:spPr>
        <p:txBody>
          <a:bodyPr wrap="none" lIns="0" tIns="0" rIns="0" bIns="0">
            <a:spAutoFit/>
          </a:bodyPr>
          <a:lstStyle/>
          <a:p>
            <a:pPr defTabSz="1375410">
              <a:lnSpc>
                <a:spcPct val="130000"/>
              </a:lnSpc>
            </a:pPr>
            <a:r>
              <a:rPr lang="zh-CN" altLang="en-US" sz="16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保障师生的人身安全</a:t>
            </a:r>
          </a:p>
        </p:txBody>
      </p:sp>
      <p:sp>
        <p:nvSpPr>
          <p:cNvPr id="68" name="Rectangle 67"/>
          <p:cNvSpPr/>
          <p:nvPr/>
        </p:nvSpPr>
        <p:spPr>
          <a:xfrm>
            <a:off x="8131810" y="4735195"/>
            <a:ext cx="1231106" cy="288925"/>
          </a:xfrm>
          <a:prstGeom prst="rect">
            <a:avLst/>
          </a:prstGeom>
        </p:spPr>
        <p:txBody>
          <a:bodyPr wrap="none" lIns="0" tIns="0" rIns="0" bIns="0">
            <a:spAutoFit/>
          </a:bodyPr>
          <a:lstStyle/>
          <a:p>
            <a:pPr defTabSz="1375410">
              <a:lnSpc>
                <a:spcPct val="130000"/>
              </a:lnSpc>
            </a:pPr>
            <a:r>
              <a:rPr lang="zh-CN" altLang="en-US" sz="16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保护财产安全</a:t>
            </a:r>
          </a:p>
        </p:txBody>
      </p:sp>
      <p:grpSp>
        <p:nvGrpSpPr>
          <p:cNvPr id="45" name="组合 44"/>
          <p:cNvGrpSpPr/>
          <p:nvPr/>
        </p:nvGrpSpPr>
        <p:grpSpPr>
          <a:xfrm>
            <a:off x="-110754" y="274586"/>
            <a:ext cx="12413508" cy="1210945"/>
            <a:chOff x="-110753" y="-18024"/>
            <a:chExt cx="12413508" cy="1210945"/>
          </a:xfrm>
        </p:grpSpPr>
        <p:sp>
          <p:nvSpPr>
            <p:cNvPr id="46" name="文本框 45"/>
            <p:cNvSpPr txBox="1"/>
            <p:nvPr/>
          </p:nvSpPr>
          <p:spPr>
            <a:xfrm>
              <a:off x="4738993" y="-18024"/>
              <a:ext cx="2714016" cy="1210945"/>
            </a:xfrm>
            <a:prstGeom prst="rect">
              <a:avLst/>
            </a:prstGeom>
            <a:noFill/>
          </p:spPr>
          <p:txBody>
            <a:bodyPr wrap="square" rtlCol="0" anchor="t">
              <a:spAutoFit/>
            </a:bodyPr>
            <a:lstStyle/>
            <a:p>
              <a:pPr algn="dist">
                <a:lnSpc>
                  <a:spcPct val="130000"/>
                </a:lnSpc>
              </a:pPr>
              <a:r>
                <a:rPr lang="zh-CN" altLang="en-US" sz="28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认识实验室安全教育的重要性</a:t>
              </a:r>
            </a:p>
          </p:txBody>
        </p:sp>
        <p:pic>
          <p:nvPicPr>
            <p:cNvPr id="47" name="图片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52" name="图片 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
        <p:nvSpPr>
          <p:cNvPr id="58" name="Rectangle 64"/>
          <p:cNvSpPr/>
          <p:nvPr/>
        </p:nvSpPr>
        <p:spPr>
          <a:xfrm>
            <a:off x="840740" y="2416175"/>
            <a:ext cx="1223010" cy="319405"/>
          </a:xfrm>
          <a:prstGeom prst="rect">
            <a:avLst/>
          </a:prstGeom>
        </p:spPr>
        <p:txBody>
          <a:bodyPr wrap="none" lIns="0" tIns="0" rIns="0" bIns="0">
            <a:spAutoFit/>
          </a:bodyPr>
          <a:lstStyle/>
          <a:p>
            <a:pPr defTabSz="1375410">
              <a:lnSpc>
                <a:spcPct val="130000"/>
              </a:lnSpc>
            </a:pPr>
            <a:r>
              <a:rPr lang="zh-CN" altLang="en-US" sz="16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创建安全保障</a:t>
            </a:r>
          </a:p>
        </p:txBody>
      </p:sp>
      <p:sp>
        <p:nvSpPr>
          <p:cNvPr id="61" name="Rectangle 64"/>
          <p:cNvSpPr/>
          <p:nvPr/>
        </p:nvSpPr>
        <p:spPr>
          <a:xfrm>
            <a:off x="10102850" y="2355215"/>
            <a:ext cx="1223010" cy="319405"/>
          </a:xfrm>
          <a:prstGeom prst="rect">
            <a:avLst/>
          </a:prstGeom>
        </p:spPr>
        <p:txBody>
          <a:bodyPr wrap="none" lIns="0" tIns="0" rIns="0" bIns="0">
            <a:spAutoFit/>
          </a:bodyPr>
          <a:lstStyle/>
          <a:p>
            <a:pPr defTabSz="1375410">
              <a:lnSpc>
                <a:spcPct val="130000"/>
              </a:lnSpc>
            </a:pPr>
            <a:r>
              <a:rPr lang="zh-CN" altLang="en-US" sz="16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建立安全意识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11896" y="1616076"/>
            <a:ext cx="4513262" cy="4513262"/>
            <a:chOff x="862012" y="1619250"/>
            <a:chExt cx="4702176" cy="4702176"/>
          </a:xfrm>
        </p:grpSpPr>
        <p:sp>
          <p:nvSpPr>
            <p:cNvPr id="7" name="椭圆 6"/>
            <p:cNvSpPr/>
            <p:nvPr/>
          </p:nvSpPr>
          <p:spPr>
            <a:xfrm>
              <a:off x="862012" y="1619250"/>
              <a:ext cx="4702176" cy="4702176"/>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54100" y="1811338"/>
              <a:ext cx="4318000" cy="4318000"/>
              <a:chOff x="1200150" y="2292350"/>
              <a:chExt cx="4318000" cy="4318000"/>
            </a:xfrm>
            <a:effectLst/>
          </p:grpSpPr>
          <p:sp>
            <p:nvSpPr>
              <p:cNvPr id="4" name="椭圆 3"/>
              <p:cNvSpPr/>
              <p:nvPr/>
            </p:nvSpPr>
            <p:spPr>
              <a:xfrm>
                <a:off x="1200150" y="2292350"/>
                <a:ext cx="4318000" cy="4318000"/>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39460" y="2654300"/>
                <a:ext cx="3936368" cy="3956050"/>
              </a:xfrm>
              <a:custGeom>
                <a:avLst/>
                <a:gdLst>
                  <a:gd name="connsiteX0" fmla="*/ 723722 w 3936368"/>
                  <a:gd name="connsiteY0" fmla="*/ 0 h 3956050"/>
                  <a:gd name="connsiteX1" fmla="*/ 3115659 w 3936368"/>
                  <a:gd name="connsiteY1" fmla="*/ 0 h 3956050"/>
                  <a:gd name="connsiteX2" fmla="*/ 3126808 w 3936368"/>
                  <a:gd name="connsiteY2" fmla="*/ 6773 h 3956050"/>
                  <a:gd name="connsiteX3" fmla="*/ 3909025 w 3936368"/>
                  <a:gd name="connsiteY3" fmla="*/ 956670 h 3956050"/>
                  <a:gd name="connsiteX4" fmla="*/ 3936368 w 3936368"/>
                  <a:gd name="connsiteY4" fmla="*/ 1031376 h 3956050"/>
                  <a:gd name="connsiteX5" fmla="*/ 3936368 w 3936368"/>
                  <a:gd name="connsiteY5" fmla="*/ 2562724 h 3956050"/>
                  <a:gd name="connsiteX6" fmla="*/ 3909025 w 3936368"/>
                  <a:gd name="connsiteY6" fmla="*/ 2637431 h 3956050"/>
                  <a:gd name="connsiteX7" fmla="*/ 1919690 w 3936368"/>
                  <a:gd name="connsiteY7" fmla="*/ 3956050 h 3956050"/>
                  <a:gd name="connsiteX8" fmla="*/ 21270 w 3936368"/>
                  <a:gd name="connsiteY8" fmla="*/ 2826158 h 3956050"/>
                  <a:gd name="connsiteX9" fmla="*/ 0 w 3936368"/>
                  <a:gd name="connsiteY9" fmla="*/ 2782005 h 3956050"/>
                  <a:gd name="connsiteX10" fmla="*/ 0 w 3936368"/>
                  <a:gd name="connsiteY10" fmla="*/ 812095 h 3956050"/>
                  <a:gd name="connsiteX11" fmla="*/ 21270 w 3936368"/>
                  <a:gd name="connsiteY11" fmla="*/ 767942 h 3956050"/>
                  <a:gd name="connsiteX12" fmla="*/ 712573 w 3936368"/>
                  <a:gd name="connsiteY12" fmla="*/ 6773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6368" h="3956050">
                    <a:moveTo>
                      <a:pt x="723722" y="0"/>
                    </a:moveTo>
                    <a:lnTo>
                      <a:pt x="3115659" y="0"/>
                    </a:lnTo>
                    <a:lnTo>
                      <a:pt x="3126808" y="6773"/>
                    </a:lnTo>
                    <a:cubicBezTo>
                      <a:pt x="3471386" y="239566"/>
                      <a:pt x="3745148" y="569221"/>
                      <a:pt x="3909025" y="956670"/>
                    </a:cubicBezTo>
                    <a:lnTo>
                      <a:pt x="3936368" y="1031376"/>
                    </a:lnTo>
                    <a:lnTo>
                      <a:pt x="3936368" y="2562724"/>
                    </a:lnTo>
                    <a:lnTo>
                      <a:pt x="3909025" y="2637431"/>
                    </a:lnTo>
                    <a:cubicBezTo>
                      <a:pt x="3581271" y="3412328"/>
                      <a:pt x="2813977" y="3956050"/>
                      <a:pt x="1919690" y="3956050"/>
                    </a:cubicBezTo>
                    <a:cubicBezTo>
                      <a:pt x="1099927" y="3956050"/>
                      <a:pt x="386873" y="3499173"/>
                      <a:pt x="21270" y="2826158"/>
                    </a:cubicBezTo>
                    <a:lnTo>
                      <a:pt x="0" y="2782005"/>
                    </a:lnTo>
                    <a:lnTo>
                      <a:pt x="0" y="812095"/>
                    </a:lnTo>
                    <a:lnTo>
                      <a:pt x="21270" y="767942"/>
                    </a:lnTo>
                    <a:cubicBezTo>
                      <a:pt x="187453" y="462027"/>
                      <a:pt x="425424" y="200767"/>
                      <a:pt x="712573" y="6773"/>
                    </a:cubicBezTo>
                    <a:close/>
                  </a:path>
                </a:pathLst>
              </a:custGeom>
            </p:spPr>
          </p:pic>
        </p:grpSp>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grpSp>
        <p:nvGrpSpPr>
          <p:cNvPr id="17" name="组合 16"/>
          <p:cNvGrpSpPr/>
          <p:nvPr/>
        </p:nvGrpSpPr>
        <p:grpSpPr>
          <a:xfrm>
            <a:off x="6429075" y="1616076"/>
            <a:ext cx="2070100" cy="553998"/>
            <a:chOff x="6429075" y="2147855"/>
            <a:chExt cx="2070100" cy="553998"/>
          </a:xfrm>
        </p:grpSpPr>
        <p:sp>
          <p:nvSpPr>
            <p:cNvPr id="13" name="圆角矩形 12"/>
            <p:cNvSpPr/>
            <p:nvPr/>
          </p:nvSpPr>
          <p:spPr>
            <a:xfrm>
              <a:off x="6431192" y="2185386"/>
              <a:ext cx="2067983"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15776" y="2212788"/>
              <a:ext cx="1239017" cy="461665"/>
            </a:xfrm>
            <a:prstGeom prst="rect">
              <a:avLst/>
            </a:prstGeom>
            <a:noFill/>
            <a:ln>
              <a:noFill/>
            </a:ln>
          </p:spPr>
          <p:txBody>
            <a:bodyPr vert="horz" wrap="square" anchor="ctr">
              <a:spAutoFit/>
            </a:bodyPr>
            <a:lstStyle/>
            <a:p>
              <a:pPr algn="ctr"/>
              <a:r>
                <a:rPr lang="zh-CN" altLang="en-US" sz="2400" dirty="0">
                  <a:solidFill>
                    <a:schemeClr val="accent5"/>
                  </a:solidFill>
                  <a:latin typeface="+mn-ea"/>
                  <a:cs typeface="阿里巴巴普惠体 M" panose="00020600040101010101" pitchFamily="18" charset="-122"/>
                </a:rPr>
                <a:t>勤洗手</a:t>
              </a:r>
            </a:p>
          </p:txBody>
        </p:sp>
        <p:sp>
          <p:nvSpPr>
            <p:cNvPr id="14" name="椭圆 13"/>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1</a:t>
              </a:r>
              <a:endParaRPr lang="zh-CN" altLang="en-US" sz="3000" dirty="0">
                <a:solidFill>
                  <a:schemeClr val="bg1"/>
                </a:solidFill>
              </a:endParaRPr>
            </a:p>
          </p:txBody>
        </p:sp>
      </p:grpSp>
      <p:sp>
        <p:nvSpPr>
          <p:cNvPr id="19" name="矩形 18"/>
          <p:cNvSpPr/>
          <p:nvPr/>
        </p:nvSpPr>
        <p:spPr>
          <a:xfrm>
            <a:off x="6531976" y="2440437"/>
            <a:ext cx="3934398" cy="383181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solidFill>
                  <a:schemeClr val="bg1"/>
                </a:solidFill>
                <a:latin typeface="+mn-ea"/>
              </a:rPr>
              <a:t>传递文件前后洗手</a:t>
            </a:r>
          </a:p>
          <a:p>
            <a:pPr marL="285750" indent="-285750">
              <a:lnSpc>
                <a:spcPct val="150000"/>
              </a:lnSpc>
              <a:buFont typeface="Wingdings" panose="05000000000000000000" pitchFamily="2" charset="2"/>
              <a:buChar char="n"/>
            </a:pPr>
            <a:r>
              <a:rPr lang="zh-CN" altLang="en-US" dirty="0">
                <a:solidFill>
                  <a:schemeClr val="bg1"/>
                </a:solidFill>
                <a:latin typeface="+mn-ea"/>
              </a:rPr>
              <a:t>在咳嗽或打喷嚏后洗手</a:t>
            </a:r>
          </a:p>
          <a:p>
            <a:pPr marL="285750" indent="-285750">
              <a:lnSpc>
                <a:spcPct val="150000"/>
              </a:lnSpc>
              <a:buFont typeface="Wingdings" panose="05000000000000000000" pitchFamily="2" charset="2"/>
              <a:buChar char="n"/>
            </a:pPr>
            <a:r>
              <a:rPr lang="zh-CN" altLang="en-US" dirty="0">
                <a:solidFill>
                  <a:schemeClr val="bg1"/>
                </a:solidFill>
                <a:latin typeface="+mn-ea"/>
              </a:rPr>
              <a:t>在制备食品之前、期间和之后洗手</a:t>
            </a:r>
          </a:p>
          <a:p>
            <a:pPr marL="285750" indent="-285750">
              <a:lnSpc>
                <a:spcPct val="150000"/>
              </a:lnSpc>
              <a:buFont typeface="Wingdings" panose="05000000000000000000" pitchFamily="2" charset="2"/>
              <a:buChar char="n"/>
            </a:pPr>
            <a:r>
              <a:rPr lang="zh-CN" altLang="en-US" dirty="0">
                <a:solidFill>
                  <a:schemeClr val="bg1"/>
                </a:solidFill>
                <a:latin typeface="+mn-ea"/>
              </a:rPr>
              <a:t>吃饭前洗手</a:t>
            </a:r>
          </a:p>
          <a:p>
            <a:pPr marL="285750" indent="-285750">
              <a:lnSpc>
                <a:spcPct val="150000"/>
              </a:lnSpc>
              <a:buFont typeface="Wingdings" panose="05000000000000000000" pitchFamily="2" charset="2"/>
              <a:buChar char="n"/>
            </a:pPr>
            <a:r>
              <a:rPr lang="zh-CN" altLang="en-US" dirty="0">
                <a:solidFill>
                  <a:schemeClr val="bg1"/>
                </a:solidFill>
                <a:latin typeface="+mn-ea"/>
              </a:rPr>
              <a:t>上厕所后洗手</a:t>
            </a:r>
          </a:p>
          <a:p>
            <a:pPr marL="285750" indent="-285750">
              <a:lnSpc>
                <a:spcPct val="150000"/>
              </a:lnSpc>
              <a:buFont typeface="Wingdings" panose="05000000000000000000" pitchFamily="2" charset="2"/>
              <a:buChar char="n"/>
            </a:pPr>
            <a:r>
              <a:rPr lang="zh-CN" altLang="en-US" dirty="0">
                <a:solidFill>
                  <a:schemeClr val="bg1"/>
                </a:solidFill>
                <a:latin typeface="+mn-ea"/>
              </a:rPr>
              <a:t>手脏时洗手</a:t>
            </a:r>
          </a:p>
          <a:p>
            <a:pPr marL="285750" indent="-285750">
              <a:lnSpc>
                <a:spcPct val="150000"/>
              </a:lnSpc>
              <a:buFont typeface="Wingdings" panose="05000000000000000000" pitchFamily="2" charset="2"/>
              <a:buChar char="n"/>
            </a:pPr>
            <a:r>
              <a:rPr lang="zh-CN" altLang="en-US" dirty="0">
                <a:solidFill>
                  <a:schemeClr val="bg1"/>
                </a:solidFill>
                <a:latin typeface="+mn-ea"/>
              </a:rPr>
              <a:t>在接触他人后洗手</a:t>
            </a:r>
          </a:p>
          <a:p>
            <a:pPr marL="285750" indent="-285750">
              <a:lnSpc>
                <a:spcPct val="150000"/>
              </a:lnSpc>
              <a:buFont typeface="Wingdings" panose="05000000000000000000" pitchFamily="2" charset="2"/>
              <a:buChar char="n"/>
            </a:pPr>
            <a:r>
              <a:rPr lang="zh-CN" altLang="en-US" dirty="0">
                <a:solidFill>
                  <a:schemeClr val="bg1"/>
                </a:solidFill>
                <a:latin typeface="+mn-ea"/>
              </a:rPr>
              <a:t>接触过动物之后洗手</a:t>
            </a:r>
          </a:p>
          <a:p>
            <a:pPr marL="285750" indent="-285750">
              <a:lnSpc>
                <a:spcPct val="150000"/>
              </a:lnSpc>
              <a:buFont typeface="Wingdings" panose="05000000000000000000" pitchFamily="2" charset="2"/>
              <a:buChar char="n"/>
            </a:pPr>
            <a:r>
              <a:rPr lang="zh-CN" altLang="en-US" dirty="0">
                <a:solidFill>
                  <a:schemeClr val="bg1"/>
                </a:solidFill>
                <a:latin typeface="+mn-ea"/>
              </a:rPr>
              <a:t>外出回来后洗手</a:t>
            </a:r>
          </a:p>
        </p:txBody>
      </p:sp>
      <p:sp>
        <p:nvSpPr>
          <p:cNvPr id="10" name="文本框 9"/>
          <p:cNvSpPr txBox="1"/>
          <p:nvPr/>
        </p:nvSpPr>
        <p:spPr>
          <a:xfrm>
            <a:off x="1525085" y="260329"/>
            <a:ext cx="2714205" cy="584775"/>
          </a:xfrm>
          <a:prstGeom prst="rect">
            <a:avLst/>
          </a:prstGeom>
          <a:noFill/>
          <a:effectLst/>
        </p:spPr>
        <p:txBody>
          <a:bodyPr wrap="none" rtlCol="0">
            <a:spAutoFit/>
          </a:bodyPr>
          <a:lstStyle/>
          <a:p>
            <a:r>
              <a:rPr lang="zh-CN" altLang="en-US" sz="3200" b="1" dirty="0">
                <a:solidFill>
                  <a:schemeClr val="bg1"/>
                </a:solidFill>
              </a:rPr>
              <a:t>个人防护指南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2" presetClass="entr" presetSubtype="2" decel="10000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714205" cy="584775"/>
          </a:xfrm>
          <a:prstGeom prst="rect">
            <a:avLst/>
          </a:prstGeom>
          <a:noFill/>
          <a:effectLst/>
        </p:spPr>
        <p:txBody>
          <a:bodyPr wrap="none" rtlCol="0">
            <a:spAutoFit/>
          </a:bodyPr>
          <a:lstStyle/>
          <a:p>
            <a:r>
              <a:rPr lang="zh-CN" altLang="en-US" sz="3200" b="1" dirty="0">
                <a:solidFill>
                  <a:schemeClr val="bg1"/>
                </a:solidFill>
              </a:rPr>
              <a:t>个人防护指南</a:t>
            </a:r>
          </a:p>
        </p:txBody>
      </p:sp>
      <p:sp>
        <p:nvSpPr>
          <p:cNvPr id="12" name="矩形 11"/>
          <p:cNvSpPr/>
          <p:nvPr/>
        </p:nvSpPr>
        <p:spPr>
          <a:xfrm>
            <a:off x="6429074" y="3294917"/>
            <a:ext cx="4981875" cy="1295419"/>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咳嗽或打喷嚏时，用纸巾、毛巾等遮住口鼻；</a:t>
            </a:r>
            <a:endParaRPr lang="en-US" altLang="zh-CN" dirty="0">
              <a:solidFill>
                <a:schemeClr val="bg1"/>
              </a:solidFill>
              <a:latin typeface="+mn-ea"/>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咳嗽或打喷嚏后洗手，避免用手触摸眼睛、鼻或口。</a:t>
            </a:r>
          </a:p>
        </p:txBody>
      </p:sp>
      <p:grpSp>
        <p:nvGrpSpPr>
          <p:cNvPr id="17" name="组合 16"/>
          <p:cNvGrpSpPr/>
          <p:nvPr/>
        </p:nvGrpSpPr>
        <p:grpSpPr>
          <a:xfrm>
            <a:off x="6429075" y="2147855"/>
            <a:ext cx="4552192" cy="553998"/>
            <a:chOff x="6429075" y="2147855"/>
            <a:chExt cx="4552192" cy="553998"/>
          </a:xfrm>
        </p:grpSpPr>
        <p:sp>
          <p:nvSpPr>
            <p:cNvPr id="13" name="圆角矩形 12"/>
            <p:cNvSpPr/>
            <p:nvPr/>
          </p:nvSpPr>
          <p:spPr>
            <a:xfrm>
              <a:off x="6431192" y="2185386"/>
              <a:ext cx="4550075"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15776" y="2212788"/>
              <a:ext cx="3889291" cy="461665"/>
            </a:xfrm>
            <a:prstGeom prst="rect">
              <a:avLst/>
            </a:prstGeom>
            <a:noFill/>
            <a:ln>
              <a:noFill/>
            </a:ln>
          </p:spPr>
          <p:txBody>
            <a:bodyPr vert="horz" wrap="square" anchor="ctr">
              <a:spAutoFit/>
            </a:bodyPr>
            <a:lstStyle/>
            <a:p>
              <a:pPr algn="ctr"/>
              <a:r>
                <a:rPr lang="zh-CN" altLang="en-US" sz="2400" dirty="0">
                  <a:solidFill>
                    <a:schemeClr val="accent5"/>
                  </a:solidFill>
                  <a:latin typeface="+mn-ea"/>
                  <a:cs typeface="阿里巴巴普惠体 M" panose="00020600040101010101" pitchFamily="18" charset="-122"/>
                </a:rPr>
                <a:t>保持良好的呼吸道卫生习惯</a:t>
              </a:r>
            </a:p>
          </p:txBody>
        </p:sp>
        <p:sp>
          <p:nvSpPr>
            <p:cNvPr id="14" name="椭圆 13"/>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2</a:t>
              </a:r>
              <a:endParaRPr lang="zh-CN" altLang="en-US" sz="3000" dirty="0">
                <a:solidFill>
                  <a:schemeClr val="bg1"/>
                </a:solidFill>
              </a:endParaRPr>
            </a:p>
          </p:txBody>
        </p:sp>
      </p:grpSp>
      <p:grpSp>
        <p:nvGrpSpPr>
          <p:cNvPr id="2" name="组合 1"/>
          <p:cNvGrpSpPr/>
          <p:nvPr/>
        </p:nvGrpSpPr>
        <p:grpSpPr>
          <a:xfrm>
            <a:off x="911896" y="1616076"/>
            <a:ext cx="4513262" cy="4513262"/>
            <a:chOff x="911896" y="1616076"/>
            <a:chExt cx="4513262" cy="4513262"/>
          </a:xfrm>
        </p:grpSpPr>
        <p:grpSp>
          <p:nvGrpSpPr>
            <p:cNvPr id="16" name="组合 15"/>
            <p:cNvGrpSpPr/>
            <p:nvPr/>
          </p:nvGrpSpPr>
          <p:grpSpPr>
            <a:xfrm>
              <a:off x="911896" y="1616076"/>
              <a:ext cx="4513262" cy="4513262"/>
              <a:chOff x="862012" y="1619250"/>
              <a:chExt cx="4702176" cy="4702176"/>
            </a:xfrm>
            <a:solidFill>
              <a:srgbClr val="02C7FB"/>
            </a:solidFill>
          </p:grpSpPr>
          <p:sp>
            <p:nvSpPr>
              <p:cNvPr id="7" name="椭圆 6"/>
              <p:cNvSpPr/>
              <p:nvPr/>
            </p:nvSpPr>
            <p:spPr>
              <a:xfrm>
                <a:off x="862012" y="1619250"/>
                <a:ext cx="4702176" cy="4702176"/>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4100" y="1811338"/>
                <a:ext cx="4318000" cy="4318000"/>
              </a:xfrm>
              <a:prstGeom prst="ellipse">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rcRect b="5299"/>
            <a:stretch>
              <a:fillRect/>
            </a:stretch>
          </p:blipFill>
          <p:spPr>
            <a:xfrm>
              <a:off x="1596519" y="1912425"/>
              <a:ext cx="3144016" cy="4032543"/>
            </a:xfrm>
            <a:custGeom>
              <a:avLst/>
              <a:gdLst>
                <a:gd name="connsiteX0" fmla="*/ 894017 w 3144016"/>
                <a:gd name="connsiteY0" fmla="*/ 0 h 4032543"/>
                <a:gd name="connsiteX1" fmla="*/ 2229280 w 3144016"/>
                <a:gd name="connsiteY1" fmla="*/ 0 h 4032543"/>
                <a:gd name="connsiteX2" fmla="*/ 2368266 w 3144016"/>
                <a:gd name="connsiteY2" fmla="*/ 50870 h 4032543"/>
                <a:gd name="connsiteX3" fmla="*/ 3026958 w 3144016"/>
                <a:gd name="connsiteY3" fmla="*/ 494973 h 4032543"/>
                <a:gd name="connsiteX4" fmla="*/ 3144016 w 3144016"/>
                <a:gd name="connsiteY4" fmla="*/ 623769 h 4032543"/>
                <a:gd name="connsiteX5" fmla="*/ 3144016 w 3144016"/>
                <a:gd name="connsiteY5" fmla="*/ 3296795 h 4032543"/>
                <a:gd name="connsiteX6" fmla="*/ 3026958 w 3144016"/>
                <a:gd name="connsiteY6" fmla="*/ 3425592 h 4032543"/>
                <a:gd name="connsiteX7" fmla="*/ 1561648 w 3144016"/>
                <a:gd name="connsiteY7" fmla="*/ 4032543 h 4032543"/>
                <a:gd name="connsiteX8" fmla="*/ 96338 w 3144016"/>
                <a:gd name="connsiteY8" fmla="*/ 3425592 h 4032543"/>
                <a:gd name="connsiteX9" fmla="*/ 0 w 3144016"/>
                <a:gd name="connsiteY9" fmla="*/ 3319593 h 4032543"/>
                <a:gd name="connsiteX10" fmla="*/ 0 w 3144016"/>
                <a:gd name="connsiteY10" fmla="*/ 600971 h 4032543"/>
                <a:gd name="connsiteX11" fmla="*/ 96338 w 3144016"/>
                <a:gd name="connsiteY11" fmla="*/ 494973 h 4032543"/>
                <a:gd name="connsiteX12" fmla="*/ 755031 w 3144016"/>
                <a:gd name="connsiteY12" fmla="*/ 50870 h 403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4016" h="4032543">
                  <a:moveTo>
                    <a:pt x="894017" y="0"/>
                  </a:moveTo>
                  <a:lnTo>
                    <a:pt x="2229280" y="0"/>
                  </a:lnTo>
                  <a:lnTo>
                    <a:pt x="2368266" y="50870"/>
                  </a:lnTo>
                  <a:cubicBezTo>
                    <a:pt x="2616187" y="155732"/>
                    <a:pt x="2839455" y="307470"/>
                    <a:pt x="3026958" y="494973"/>
                  </a:cubicBezTo>
                  <a:lnTo>
                    <a:pt x="3144016" y="623769"/>
                  </a:lnTo>
                  <a:lnTo>
                    <a:pt x="3144016" y="3296795"/>
                  </a:lnTo>
                  <a:lnTo>
                    <a:pt x="3026958" y="3425592"/>
                  </a:lnTo>
                  <a:cubicBezTo>
                    <a:pt x="2651952" y="3800597"/>
                    <a:pt x="2133887" y="4032543"/>
                    <a:pt x="1561648" y="4032543"/>
                  </a:cubicBezTo>
                  <a:cubicBezTo>
                    <a:pt x="989409" y="4032543"/>
                    <a:pt x="471344" y="3800597"/>
                    <a:pt x="96338" y="3425592"/>
                  </a:cubicBezTo>
                  <a:lnTo>
                    <a:pt x="0" y="3319593"/>
                  </a:lnTo>
                  <a:lnTo>
                    <a:pt x="0" y="600971"/>
                  </a:lnTo>
                  <a:lnTo>
                    <a:pt x="96338" y="494973"/>
                  </a:lnTo>
                  <a:cubicBezTo>
                    <a:pt x="283841" y="307470"/>
                    <a:pt x="507109" y="155732"/>
                    <a:pt x="755031" y="5087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714205" cy="584775"/>
          </a:xfrm>
          <a:prstGeom prst="rect">
            <a:avLst/>
          </a:prstGeom>
          <a:noFill/>
          <a:effectLst/>
        </p:spPr>
        <p:txBody>
          <a:bodyPr wrap="none" rtlCol="0">
            <a:spAutoFit/>
          </a:bodyPr>
          <a:lstStyle/>
          <a:p>
            <a:r>
              <a:rPr lang="zh-CN" altLang="en-US" sz="3200" b="1" dirty="0">
                <a:solidFill>
                  <a:schemeClr val="bg1"/>
                </a:solidFill>
              </a:rPr>
              <a:t>个人防护指南</a:t>
            </a:r>
          </a:p>
        </p:txBody>
      </p:sp>
      <p:sp>
        <p:nvSpPr>
          <p:cNvPr id="12" name="矩形 11"/>
          <p:cNvSpPr/>
          <p:nvPr/>
        </p:nvSpPr>
        <p:spPr>
          <a:xfrm>
            <a:off x="6429075" y="3294917"/>
            <a:ext cx="4797726" cy="87992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均衡饮食、适量运动、作息规律，避免产生过度疲劳。</a:t>
            </a:r>
          </a:p>
        </p:txBody>
      </p:sp>
      <p:grpSp>
        <p:nvGrpSpPr>
          <p:cNvPr id="17" name="组合 16"/>
          <p:cNvGrpSpPr/>
          <p:nvPr/>
        </p:nvGrpSpPr>
        <p:grpSpPr>
          <a:xfrm>
            <a:off x="6429074" y="2147855"/>
            <a:ext cx="3889291" cy="553998"/>
            <a:chOff x="6429074" y="2147855"/>
            <a:chExt cx="3889291" cy="553998"/>
          </a:xfrm>
        </p:grpSpPr>
        <p:sp>
          <p:nvSpPr>
            <p:cNvPr id="13" name="圆角矩形 12"/>
            <p:cNvSpPr/>
            <p:nvPr/>
          </p:nvSpPr>
          <p:spPr>
            <a:xfrm>
              <a:off x="6431192" y="2185386"/>
              <a:ext cx="3483275"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29074" y="2212788"/>
              <a:ext cx="3889291" cy="461665"/>
            </a:xfrm>
            <a:prstGeom prst="rect">
              <a:avLst/>
            </a:prstGeom>
            <a:noFill/>
            <a:ln>
              <a:noFill/>
            </a:ln>
          </p:spPr>
          <p:txBody>
            <a:bodyPr vert="horz" wrap="square" anchor="ctr">
              <a:spAutoFit/>
            </a:bodyPr>
            <a:lstStyle/>
            <a:p>
              <a:pPr algn="ctr"/>
              <a:r>
                <a:rPr lang="zh-CN" altLang="en-US" sz="2400" dirty="0">
                  <a:solidFill>
                    <a:schemeClr val="accent5"/>
                  </a:solidFill>
                  <a:latin typeface="+mn-ea"/>
                  <a:cs typeface="阿里巴巴普惠体 M" panose="00020600040101010101" pitchFamily="18" charset="-122"/>
                </a:rPr>
                <a:t>增强体质和免疫力</a:t>
              </a:r>
            </a:p>
          </p:txBody>
        </p:sp>
        <p:sp>
          <p:nvSpPr>
            <p:cNvPr id="14" name="椭圆 13"/>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3</a:t>
              </a:r>
              <a:endParaRPr lang="zh-CN" altLang="en-US" sz="3000" dirty="0">
                <a:solidFill>
                  <a:schemeClr val="bg1"/>
                </a:solidFill>
              </a:endParaRPr>
            </a:p>
          </p:txBody>
        </p:sp>
      </p:grpSp>
      <p:grpSp>
        <p:nvGrpSpPr>
          <p:cNvPr id="2" name="组合 1"/>
          <p:cNvGrpSpPr/>
          <p:nvPr/>
        </p:nvGrpSpPr>
        <p:grpSpPr>
          <a:xfrm>
            <a:off x="911896" y="1616076"/>
            <a:ext cx="4513262" cy="4513262"/>
            <a:chOff x="911896" y="1616076"/>
            <a:chExt cx="4513262" cy="4513262"/>
          </a:xfrm>
        </p:grpSpPr>
        <p:grpSp>
          <p:nvGrpSpPr>
            <p:cNvPr id="16" name="组合 15"/>
            <p:cNvGrpSpPr/>
            <p:nvPr/>
          </p:nvGrpSpPr>
          <p:grpSpPr>
            <a:xfrm>
              <a:off x="911896" y="1616076"/>
              <a:ext cx="4513262" cy="4513262"/>
              <a:chOff x="862012" y="1619250"/>
              <a:chExt cx="4702176" cy="4702176"/>
            </a:xfrm>
            <a:solidFill>
              <a:srgbClr val="02C7FB"/>
            </a:solidFill>
          </p:grpSpPr>
          <p:sp>
            <p:nvSpPr>
              <p:cNvPr id="7" name="椭圆 6"/>
              <p:cNvSpPr/>
              <p:nvPr/>
            </p:nvSpPr>
            <p:spPr>
              <a:xfrm>
                <a:off x="862012" y="1619250"/>
                <a:ext cx="4702176" cy="4702176"/>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4100" y="1811338"/>
                <a:ext cx="4318000" cy="4318000"/>
              </a:xfrm>
              <a:prstGeom prst="ellipse">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60029" y="2242191"/>
              <a:ext cx="2825341" cy="35563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714205" cy="584775"/>
          </a:xfrm>
          <a:prstGeom prst="rect">
            <a:avLst/>
          </a:prstGeom>
          <a:noFill/>
          <a:effectLst/>
        </p:spPr>
        <p:txBody>
          <a:bodyPr wrap="none" rtlCol="0">
            <a:spAutoFit/>
          </a:bodyPr>
          <a:lstStyle/>
          <a:p>
            <a:r>
              <a:rPr lang="zh-CN" altLang="en-US" sz="3200" b="1" dirty="0">
                <a:solidFill>
                  <a:schemeClr val="bg1"/>
                </a:solidFill>
              </a:rPr>
              <a:t>个人防护指南</a:t>
            </a:r>
          </a:p>
        </p:txBody>
      </p:sp>
      <p:sp>
        <p:nvSpPr>
          <p:cNvPr id="12" name="矩形 11"/>
          <p:cNvSpPr/>
          <p:nvPr/>
        </p:nvSpPr>
        <p:spPr>
          <a:xfrm>
            <a:off x="6429074" y="3294917"/>
            <a:ext cx="4679193" cy="133882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减少到人群密集场所活动，避免接触感染人群；</a:t>
            </a:r>
            <a:endParaRPr lang="en-US" altLang="zh-CN" dirty="0">
              <a:solidFill>
                <a:schemeClr val="bg1"/>
              </a:solidFill>
              <a:latin typeface="+mn-ea"/>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如一定要去人多的场所，务必佩戴口罩。</a:t>
            </a:r>
          </a:p>
        </p:txBody>
      </p:sp>
      <p:grpSp>
        <p:nvGrpSpPr>
          <p:cNvPr id="17" name="组合 16"/>
          <p:cNvGrpSpPr/>
          <p:nvPr/>
        </p:nvGrpSpPr>
        <p:grpSpPr>
          <a:xfrm>
            <a:off x="6429075" y="2147855"/>
            <a:ext cx="3434594" cy="553998"/>
            <a:chOff x="6429075" y="2147855"/>
            <a:chExt cx="3434594" cy="553998"/>
          </a:xfrm>
        </p:grpSpPr>
        <p:sp>
          <p:nvSpPr>
            <p:cNvPr id="13" name="圆角矩形 12"/>
            <p:cNvSpPr/>
            <p:nvPr/>
          </p:nvSpPr>
          <p:spPr>
            <a:xfrm>
              <a:off x="6431193" y="2185386"/>
              <a:ext cx="3432476"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79542" y="2212788"/>
              <a:ext cx="2984126" cy="461665"/>
            </a:xfrm>
            <a:prstGeom prst="rect">
              <a:avLst/>
            </a:prstGeom>
            <a:noFill/>
            <a:ln>
              <a:noFill/>
            </a:ln>
          </p:spPr>
          <p:txBody>
            <a:bodyPr vert="horz" wrap="square" anchor="ctr">
              <a:spAutoFit/>
            </a:bodyPr>
            <a:lstStyle/>
            <a:p>
              <a:pPr algn="ctr"/>
              <a:r>
                <a:rPr lang="zh-CN" altLang="en-US" sz="2400" dirty="0">
                  <a:solidFill>
                    <a:schemeClr val="accent5"/>
                  </a:solidFill>
                  <a:latin typeface="+mn-ea"/>
                  <a:cs typeface="阿里巴巴普惠体 M" panose="00020600040101010101" pitchFamily="18" charset="-122"/>
                </a:rPr>
                <a:t>避免去人群密集处</a:t>
              </a:r>
            </a:p>
          </p:txBody>
        </p:sp>
        <p:sp>
          <p:nvSpPr>
            <p:cNvPr id="14" name="椭圆 13"/>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4</a:t>
              </a:r>
              <a:endParaRPr lang="zh-CN" altLang="en-US" sz="3000" dirty="0">
                <a:solidFill>
                  <a:schemeClr val="bg1"/>
                </a:solidFill>
              </a:endParaRPr>
            </a:p>
          </p:txBody>
        </p:sp>
      </p:grpSp>
      <p:grpSp>
        <p:nvGrpSpPr>
          <p:cNvPr id="2" name="组合 1"/>
          <p:cNvGrpSpPr/>
          <p:nvPr/>
        </p:nvGrpSpPr>
        <p:grpSpPr>
          <a:xfrm>
            <a:off x="911896" y="1616076"/>
            <a:ext cx="4513262" cy="4513262"/>
            <a:chOff x="911896" y="1616076"/>
            <a:chExt cx="4513262" cy="4513262"/>
          </a:xfrm>
        </p:grpSpPr>
        <p:grpSp>
          <p:nvGrpSpPr>
            <p:cNvPr id="16" name="组合 15"/>
            <p:cNvGrpSpPr/>
            <p:nvPr/>
          </p:nvGrpSpPr>
          <p:grpSpPr>
            <a:xfrm>
              <a:off x="911896" y="1616076"/>
              <a:ext cx="4513262" cy="4513262"/>
              <a:chOff x="862012" y="1619250"/>
              <a:chExt cx="4702176" cy="4702176"/>
            </a:xfrm>
            <a:solidFill>
              <a:srgbClr val="02C7FB"/>
            </a:solidFill>
          </p:grpSpPr>
          <p:sp>
            <p:nvSpPr>
              <p:cNvPr id="7" name="椭圆 6"/>
              <p:cNvSpPr/>
              <p:nvPr/>
            </p:nvSpPr>
            <p:spPr>
              <a:xfrm>
                <a:off x="862012" y="1619250"/>
                <a:ext cx="4702176" cy="4702176"/>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4100" y="1811338"/>
                <a:ext cx="4318000" cy="4318000"/>
              </a:xfrm>
              <a:prstGeom prst="ellipse">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email"/>
            <a:srcRect l="8824" t="3419" r="8824" b="14230"/>
            <a:stretch>
              <a:fillRect/>
            </a:stretch>
          </p:blipFill>
          <p:spPr>
            <a:xfrm>
              <a:off x="1096267" y="1803524"/>
              <a:ext cx="4144522" cy="4144522"/>
            </a:xfrm>
            <a:custGeom>
              <a:avLst/>
              <a:gdLst>
                <a:gd name="connsiteX0" fmla="*/ 2072261 w 4144522"/>
                <a:gd name="connsiteY0" fmla="*/ 0 h 4144522"/>
                <a:gd name="connsiteX1" fmla="*/ 4144522 w 4144522"/>
                <a:gd name="connsiteY1" fmla="*/ 2072261 h 4144522"/>
                <a:gd name="connsiteX2" fmla="*/ 2072261 w 4144522"/>
                <a:gd name="connsiteY2" fmla="*/ 4144522 h 4144522"/>
                <a:gd name="connsiteX3" fmla="*/ 0 w 4144522"/>
                <a:gd name="connsiteY3" fmla="*/ 2072261 h 4144522"/>
                <a:gd name="connsiteX4" fmla="*/ 2072261 w 4144522"/>
                <a:gd name="connsiteY4" fmla="*/ 0 h 41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22" h="4144522">
                  <a:moveTo>
                    <a:pt x="2072261" y="0"/>
                  </a:moveTo>
                  <a:cubicBezTo>
                    <a:pt x="3216739" y="0"/>
                    <a:pt x="4144522" y="927783"/>
                    <a:pt x="4144522" y="2072261"/>
                  </a:cubicBezTo>
                  <a:cubicBezTo>
                    <a:pt x="4144522" y="3216739"/>
                    <a:pt x="3216739" y="4144522"/>
                    <a:pt x="2072261" y="4144522"/>
                  </a:cubicBezTo>
                  <a:cubicBezTo>
                    <a:pt x="927783" y="4144522"/>
                    <a:pt x="0" y="3216739"/>
                    <a:pt x="0" y="2072261"/>
                  </a:cubicBezTo>
                  <a:cubicBezTo>
                    <a:pt x="0" y="927783"/>
                    <a:pt x="927783" y="0"/>
                    <a:pt x="2072261" y="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0896" y="424626"/>
            <a:ext cx="3570208" cy="553998"/>
          </a:xfrm>
          <a:prstGeom prst="rect">
            <a:avLst/>
          </a:prstGeom>
          <a:noFill/>
        </p:spPr>
        <p:txBody>
          <a:bodyPr wrap="none" rtlCol="0">
            <a:spAutoFit/>
          </a:bodyPr>
          <a:lstStyle/>
          <a:p>
            <a:r>
              <a:rPr lang="zh-CN" altLang="en-US" sz="3000" spc="300" dirty="0">
                <a:solidFill>
                  <a:schemeClr val="bg1"/>
                </a:solidFill>
              </a:rPr>
              <a:t>戴口罩的正确方式</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12" y="2559479"/>
            <a:ext cx="1971675" cy="215265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591" y="2562226"/>
            <a:ext cx="2144911" cy="215352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705" y="2562226"/>
            <a:ext cx="1840746" cy="215630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8653" y="2562226"/>
            <a:ext cx="1778635" cy="2149903"/>
          </a:xfrm>
          <a:prstGeom prst="rect">
            <a:avLst/>
          </a:prstGeom>
        </p:spPr>
      </p:pic>
      <p:sp>
        <p:nvSpPr>
          <p:cNvPr id="13" name="文本框 12"/>
          <p:cNvSpPr txBox="1"/>
          <p:nvPr/>
        </p:nvSpPr>
        <p:spPr>
          <a:xfrm>
            <a:off x="786621" y="4984590"/>
            <a:ext cx="2262158" cy="880241"/>
          </a:xfrm>
          <a:prstGeom prst="rect">
            <a:avLst/>
          </a:prstGeom>
          <a:noFill/>
        </p:spPr>
        <p:txBody>
          <a:bodyPr wrap="none" rtlCol="0">
            <a:spAutoFit/>
          </a:bodyPr>
          <a:lstStyle/>
          <a:p>
            <a:pPr algn="ctr">
              <a:lnSpc>
                <a:spcPct val="150000"/>
              </a:lnSpc>
            </a:pPr>
            <a:r>
              <a:rPr lang="zh-CN" altLang="en-US" dirty="0">
                <a:solidFill>
                  <a:schemeClr val="bg1"/>
                </a:solidFill>
              </a:rPr>
              <a:t>口罩蓝色部分朝外，</a:t>
            </a:r>
            <a:endParaRPr lang="en-US" altLang="zh-CN" dirty="0">
              <a:solidFill>
                <a:schemeClr val="bg1"/>
              </a:solidFill>
            </a:endParaRPr>
          </a:p>
          <a:p>
            <a:pPr algn="ctr">
              <a:lnSpc>
                <a:spcPct val="150000"/>
              </a:lnSpc>
            </a:pPr>
            <a:r>
              <a:rPr lang="zh-CN" altLang="en-US" dirty="0">
                <a:solidFill>
                  <a:schemeClr val="bg1"/>
                </a:solidFill>
              </a:rPr>
              <a:t>浅色部分朝内；</a:t>
            </a:r>
          </a:p>
        </p:txBody>
      </p:sp>
      <p:grpSp>
        <p:nvGrpSpPr>
          <p:cNvPr id="17" name="组合 16"/>
          <p:cNvGrpSpPr/>
          <p:nvPr/>
        </p:nvGrpSpPr>
        <p:grpSpPr>
          <a:xfrm>
            <a:off x="1346200" y="1977509"/>
            <a:ext cx="977900" cy="369332"/>
            <a:chOff x="1346200" y="1621909"/>
            <a:chExt cx="977900" cy="369332"/>
          </a:xfrm>
        </p:grpSpPr>
        <p:sp>
          <p:nvSpPr>
            <p:cNvPr id="15" name="圆角矩形 14"/>
            <p:cNvSpPr/>
            <p:nvPr/>
          </p:nvSpPr>
          <p:spPr>
            <a:xfrm>
              <a:off x="1346200" y="1651000"/>
              <a:ext cx="977900" cy="3111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421968" y="1621909"/>
              <a:ext cx="877163" cy="369332"/>
            </a:xfrm>
            <a:prstGeom prst="rect">
              <a:avLst/>
            </a:prstGeom>
            <a:noFill/>
          </p:spPr>
          <p:txBody>
            <a:bodyPr wrap="none" rtlCol="0">
              <a:spAutoFit/>
            </a:bodyPr>
            <a:lstStyle/>
            <a:p>
              <a:r>
                <a:rPr lang="zh-CN" altLang="en-US" dirty="0">
                  <a:solidFill>
                    <a:schemeClr val="bg1"/>
                  </a:solidFill>
                </a:rPr>
                <a:t>第一步</a:t>
              </a:r>
            </a:p>
          </p:txBody>
        </p:sp>
      </p:grpSp>
      <p:grpSp>
        <p:nvGrpSpPr>
          <p:cNvPr id="18" name="组合 17"/>
          <p:cNvGrpSpPr/>
          <p:nvPr/>
        </p:nvGrpSpPr>
        <p:grpSpPr>
          <a:xfrm>
            <a:off x="4332096" y="1977509"/>
            <a:ext cx="977900" cy="369332"/>
            <a:chOff x="1346200" y="1621909"/>
            <a:chExt cx="977900" cy="369332"/>
          </a:xfrm>
        </p:grpSpPr>
        <p:sp>
          <p:nvSpPr>
            <p:cNvPr id="19" name="圆角矩形 18"/>
            <p:cNvSpPr/>
            <p:nvPr/>
          </p:nvSpPr>
          <p:spPr>
            <a:xfrm>
              <a:off x="1346200" y="1651000"/>
              <a:ext cx="977900" cy="3111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421968" y="1621909"/>
              <a:ext cx="877163" cy="369332"/>
            </a:xfrm>
            <a:prstGeom prst="rect">
              <a:avLst/>
            </a:prstGeom>
            <a:noFill/>
          </p:spPr>
          <p:txBody>
            <a:bodyPr wrap="none" rtlCol="0">
              <a:spAutoFit/>
            </a:bodyPr>
            <a:lstStyle/>
            <a:p>
              <a:r>
                <a:rPr lang="zh-CN" altLang="en-US" dirty="0">
                  <a:solidFill>
                    <a:schemeClr val="bg1"/>
                  </a:solidFill>
                </a:rPr>
                <a:t>第二步</a:t>
              </a:r>
            </a:p>
          </p:txBody>
        </p:sp>
      </p:grpSp>
      <p:grpSp>
        <p:nvGrpSpPr>
          <p:cNvPr id="21" name="组合 20"/>
          <p:cNvGrpSpPr/>
          <p:nvPr/>
        </p:nvGrpSpPr>
        <p:grpSpPr>
          <a:xfrm>
            <a:off x="7202296" y="1977509"/>
            <a:ext cx="977900" cy="369332"/>
            <a:chOff x="1346200" y="1621909"/>
            <a:chExt cx="977900" cy="369332"/>
          </a:xfrm>
        </p:grpSpPr>
        <p:sp>
          <p:nvSpPr>
            <p:cNvPr id="22" name="圆角矩形 21"/>
            <p:cNvSpPr/>
            <p:nvPr/>
          </p:nvSpPr>
          <p:spPr>
            <a:xfrm>
              <a:off x="1346200" y="1651000"/>
              <a:ext cx="977900" cy="3111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421968" y="1621909"/>
              <a:ext cx="877163" cy="369332"/>
            </a:xfrm>
            <a:prstGeom prst="rect">
              <a:avLst/>
            </a:prstGeom>
            <a:noFill/>
          </p:spPr>
          <p:txBody>
            <a:bodyPr wrap="none" rtlCol="0">
              <a:spAutoFit/>
            </a:bodyPr>
            <a:lstStyle/>
            <a:p>
              <a:r>
                <a:rPr lang="zh-CN" altLang="en-US" dirty="0">
                  <a:solidFill>
                    <a:schemeClr val="bg1"/>
                  </a:solidFill>
                </a:rPr>
                <a:t>第三步</a:t>
              </a:r>
            </a:p>
          </p:txBody>
        </p:sp>
      </p:grpSp>
      <p:grpSp>
        <p:nvGrpSpPr>
          <p:cNvPr id="24" name="组合 23"/>
          <p:cNvGrpSpPr/>
          <p:nvPr/>
        </p:nvGrpSpPr>
        <p:grpSpPr>
          <a:xfrm>
            <a:off x="9843896" y="1977509"/>
            <a:ext cx="977900" cy="369332"/>
            <a:chOff x="1346200" y="1621909"/>
            <a:chExt cx="977900" cy="369332"/>
          </a:xfrm>
        </p:grpSpPr>
        <p:sp>
          <p:nvSpPr>
            <p:cNvPr id="25" name="圆角矩形 24"/>
            <p:cNvSpPr/>
            <p:nvPr/>
          </p:nvSpPr>
          <p:spPr>
            <a:xfrm>
              <a:off x="1346200" y="1651000"/>
              <a:ext cx="977900" cy="3111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421968" y="1621909"/>
              <a:ext cx="877163" cy="369332"/>
            </a:xfrm>
            <a:prstGeom prst="rect">
              <a:avLst/>
            </a:prstGeom>
            <a:noFill/>
          </p:spPr>
          <p:txBody>
            <a:bodyPr wrap="none" rtlCol="0">
              <a:spAutoFit/>
            </a:bodyPr>
            <a:lstStyle/>
            <a:p>
              <a:r>
                <a:rPr lang="zh-CN" altLang="en-US" dirty="0">
                  <a:solidFill>
                    <a:schemeClr val="bg1"/>
                  </a:solidFill>
                </a:rPr>
                <a:t>第四步</a:t>
              </a:r>
            </a:p>
          </p:txBody>
        </p:sp>
      </p:grpSp>
      <p:sp>
        <p:nvSpPr>
          <p:cNvPr id="27" name="文本框 26"/>
          <p:cNvSpPr txBox="1"/>
          <p:nvPr/>
        </p:nvSpPr>
        <p:spPr>
          <a:xfrm>
            <a:off x="3702881" y="4984590"/>
            <a:ext cx="2287127" cy="880241"/>
          </a:xfrm>
          <a:prstGeom prst="rect">
            <a:avLst/>
          </a:prstGeom>
          <a:noFill/>
        </p:spPr>
        <p:txBody>
          <a:bodyPr wrap="square" rtlCol="0">
            <a:spAutoFit/>
          </a:bodyPr>
          <a:lstStyle/>
          <a:p>
            <a:pPr algn="ctr">
              <a:lnSpc>
                <a:spcPct val="150000"/>
              </a:lnSpc>
            </a:pPr>
            <a:r>
              <a:rPr lang="zh-CN" altLang="en-US" dirty="0">
                <a:solidFill>
                  <a:schemeClr val="bg1"/>
                </a:solidFill>
              </a:rPr>
              <a:t>罩住鼻、口、下巴，将细带戴在耳后</a:t>
            </a:r>
          </a:p>
        </p:txBody>
      </p:sp>
      <p:sp>
        <p:nvSpPr>
          <p:cNvPr id="28" name="文本框 27"/>
          <p:cNvSpPr txBox="1"/>
          <p:nvPr/>
        </p:nvSpPr>
        <p:spPr>
          <a:xfrm>
            <a:off x="6767069" y="4984590"/>
            <a:ext cx="1898018" cy="923330"/>
          </a:xfrm>
          <a:prstGeom prst="rect">
            <a:avLst/>
          </a:prstGeom>
          <a:noFill/>
        </p:spPr>
        <p:txBody>
          <a:bodyPr wrap="square" rtlCol="0">
            <a:spAutoFit/>
          </a:bodyPr>
          <a:lstStyle/>
          <a:p>
            <a:pPr algn="ctr">
              <a:lnSpc>
                <a:spcPct val="150000"/>
              </a:lnSpc>
            </a:pPr>
            <a:r>
              <a:rPr lang="zh-CN" altLang="en-US" dirty="0">
                <a:solidFill>
                  <a:schemeClr val="bg1"/>
                </a:solidFill>
              </a:rPr>
              <a:t>双手指尖放在鼻夹上捏紧细钢丝</a:t>
            </a:r>
          </a:p>
        </p:txBody>
      </p:sp>
      <p:sp>
        <p:nvSpPr>
          <p:cNvPr id="29" name="文本框 28"/>
          <p:cNvSpPr txBox="1"/>
          <p:nvPr/>
        </p:nvSpPr>
        <p:spPr>
          <a:xfrm>
            <a:off x="9362984" y="4984590"/>
            <a:ext cx="1990522" cy="923330"/>
          </a:xfrm>
          <a:prstGeom prst="rect">
            <a:avLst/>
          </a:prstGeom>
          <a:noFill/>
        </p:spPr>
        <p:txBody>
          <a:bodyPr wrap="square" rtlCol="0">
            <a:spAutoFit/>
          </a:bodyPr>
          <a:lstStyle/>
          <a:p>
            <a:pPr algn="ctr">
              <a:lnSpc>
                <a:spcPct val="150000"/>
              </a:lnSpc>
            </a:pPr>
            <a:r>
              <a:rPr lang="zh-CN" altLang="en-US" dirty="0">
                <a:solidFill>
                  <a:schemeClr val="bg1"/>
                </a:solidFill>
              </a:rPr>
              <a:t>调整带子，最后调节口罩的松紧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750"/>
                            </p:stCondLst>
                            <p:childTnLst>
                              <p:par>
                                <p:cTn id="28" presetID="1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down)">
                                      <p:cBhvr>
                                        <p:cTn id="31" dur="500"/>
                                        <p:tgtEl>
                                          <p:spTgt spid="18"/>
                                        </p:tgtEl>
                                      </p:cBhvr>
                                    </p:animEffect>
                                  </p:childTnLst>
                                </p:cTn>
                              </p:par>
                            </p:childTnLst>
                          </p:cTn>
                        </p:par>
                        <p:par>
                          <p:cTn id="32" fill="hold">
                            <p:stCondLst>
                              <p:cond delay="425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6500"/>
                            </p:stCondLst>
                            <p:childTnLst>
                              <p:par>
                                <p:cTn id="45" presetID="12" presetClass="entr" presetSubtype="1"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down)">
                                      <p:cBhvr>
                                        <p:cTn id="48" dur="500"/>
                                        <p:tgtEl>
                                          <p:spTgt spid="21"/>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9149"/>
                            </p:stCondLst>
                            <p:childTnLst>
                              <p:par>
                                <p:cTn id="62" presetID="1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p:tgtEl>
                                          <p:spTgt spid="24"/>
                                        </p:tgtEl>
                                        <p:attrNameLst>
                                          <p:attrName>ppt_y</p:attrName>
                                        </p:attrNameLst>
                                      </p:cBhvr>
                                      <p:tavLst>
                                        <p:tav tm="0">
                                          <p:val>
                                            <p:strVal val="#ppt_y-#ppt_h*1.125000"/>
                                          </p:val>
                                        </p:tav>
                                        <p:tav tm="100000">
                                          <p:val>
                                            <p:strVal val="#ppt_y"/>
                                          </p:val>
                                        </p:tav>
                                      </p:tavLst>
                                    </p:anim>
                                    <p:animEffect transition="in" filter="wipe(down)">
                                      <p:cBhvr>
                                        <p:cTn id="65" dur="500"/>
                                        <p:tgtEl>
                                          <p:spTgt spid="24"/>
                                        </p:tgtEl>
                                      </p:cBhvr>
                                    </p:animEffect>
                                  </p:childTnLst>
                                </p:cTn>
                              </p:par>
                            </p:childTnLst>
                          </p:cTn>
                        </p:par>
                        <p:par>
                          <p:cTn id="66" fill="hold">
                            <p:stCondLst>
                              <p:cond delay="9649"/>
                            </p:stCondLst>
                            <p:childTnLst>
                              <p:par>
                                <p:cTn id="67" presetID="42"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par>
                          <p:cTn id="72" fill="hold">
                            <p:stCondLst>
                              <p:cond delay="10649"/>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050" y="316359"/>
            <a:ext cx="501259" cy="441938"/>
          </a:xfrm>
          <a:prstGeom prst="rect">
            <a:avLst/>
          </a:prstGeom>
        </p:spPr>
      </p:pic>
      <p:sp>
        <p:nvSpPr>
          <p:cNvPr id="10" name="文本框 9"/>
          <p:cNvSpPr txBox="1"/>
          <p:nvPr/>
        </p:nvSpPr>
        <p:spPr>
          <a:xfrm>
            <a:off x="1525085" y="260329"/>
            <a:ext cx="2714205" cy="584775"/>
          </a:xfrm>
          <a:prstGeom prst="rect">
            <a:avLst/>
          </a:prstGeom>
          <a:noFill/>
          <a:effectLst/>
        </p:spPr>
        <p:txBody>
          <a:bodyPr wrap="none" rtlCol="0">
            <a:spAutoFit/>
          </a:bodyPr>
          <a:lstStyle/>
          <a:p>
            <a:r>
              <a:rPr lang="zh-CN" altLang="en-US" sz="3200" b="1" dirty="0">
                <a:solidFill>
                  <a:schemeClr val="bg1"/>
                </a:solidFill>
              </a:rPr>
              <a:t>个人防护指南</a:t>
            </a:r>
          </a:p>
        </p:txBody>
      </p:sp>
      <p:sp>
        <p:nvSpPr>
          <p:cNvPr id="12" name="矩形 11"/>
          <p:cNvSpPr/>
          <p:nvPr/>
        </p:nvSpPr>
        <p:spPr>
          <a:xfrm>
            <a:off x="6429075" y="3294917"/>
            <a:ext cx="4797726" cy="171091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每天开窗通风数次不少于</a:t>
            </a:r>
            <a:r>
              <a:rPr lang="en-US" altLang="zh-CN" dirty="0">
                <a:solidFill>
                  <a:schemeClr val="bg1"/>
                </a:solidFill>
                <a:latin typeface="+mn-ea"/>
                <a:cs typeface="阿里巴巴普惠体 R" panose="00020600040101010101" pitchFamily="18" charset="-122"/>
              </a:rPr>
              <a:t>3</a:t>
            </a:r>
            <a:r>
              <a:rPr lang="zh-CN" altLang="en-US" dirty="0">
                <a:solidFill>
                  <a:schemeClr val="bg1"/>
                </a:solidFill>
                <a:latin typeface="+mn-ea"/>
                <a:cs typeface="阿里巴巴普惠体 R" panose="00020600040101010101" pitchFamily="18" charset="-122"/>
              </a:rPr>
              <a:t>次，每次</a:t>
            </a:r>
            <a:r>
              <a:rPr lang="en-US" altLang="zh-CN" dirty="0">
                <a:solidFill>
                  <a:schemeClr val="bg1"/>
                </a:solidFill>
                <a:latin typeface="+mn-ea"/>
                <a:cs typeface="阿里巴巴普惠体 R" panose="00020600040101010101" pitchFamily="18" charset="-122"/>
              </a:rPr>
              <a:t>20-30</a:t>
            </a:r>
            <a:r>
              <a:rPr lang="zh-CN" altLang="en-US" dirty="0">
                <a:solidFill>
                  <a:schemeClr val="bg1"/>
                </a:solidFill>
                <a:latin typeface="+mn-ea"/>
                <a:cs typeface="阿里巴巴普惠体 R" panose="00020600040101010101" pitchFamily="18" charset="-122"/>
              </a:rPr>
              <a:t>分钟。</a:t>
            </a:r>
            <a:endParaRPr lang="en-US" altLang="zh-CN" dirty="0">
              <a:solidFill>
                <a:schemeClr val="bg1"/>
              </a:solidFill>
              <a:latin typeface="+mn-ea"/>
              <a:cs typeface="阿里巴巴普惠体 R" panose="00020600040101010101" pitchFamily="18" charset="-122"/>
            </a:endParaRPr>
          </a:p>
          <a:p>
            <a:pPr marL="285750" indent="-285750">
              <a:lnSpc>
                <a:spcPct val="150000"/>
              </a:lnSpc>
              <a:buFont typeface="Wingdings" panose="05000000000000000000" pitchFamily="2" charset="2"/>
              <a:buChar char="n"/>
            </a:pPr>
            <a:r>
              <a:rPr lang="zh-CN" altLang="en-US" dirty="0">
                <a:solidFill>
                  <a:schemeClr val="bg1"/>
                </a:solidFill>
                <a:latin typeface="+mn-ea"/>
                <a:cs typeface="阿里巴巴普惠体 R" panose="00020600040101010101" pitchFamily="18" charset="-122"/>
              </a:rPr>
              <a:t>户外空气质量较差时，通风换气频次和时间应适当减少。</a:t>
            </a:r>
          </a:p>
        </p:txBody>
      </p:sp>
      <p:grpSp>
        <p:nvGrpSpPr>
          <p:cNvPr id="17" name="组合 16"/>
          <p:cNvGrpSpPr/>
          <p:nvPr/>
        </p:nvGrpSpPr>
        <p:grpSpPr>
          <a:xfrm>
            <a:off x="6429074" y="2147855"/>
            <a:ext cx="3889291" cy="553998"/>
            <a:chOff x="6429074" y="2147855"/>
            <a:chExt cx="3889291" cy="553998"/>
          </a:xfrm>
        </p:grpSpPr>
        <p:sp>
          <p:nvSpPr>
            <p:cNvPr id="13" name="圆角矩形 12"/>
            <p:cNvSpPr/>
            <p:nvPr/>
          </p:nvSpPr>
          <p:spPr>
            <a:xfrm>
              <a:off x="6431192" y="2185386"/>
              <a:ext cx="3483275" cy="5164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29074" y="2212788"/>
              <a:ext cx="3889291" cy="461665"/>
            </a:xfrm>
            <a:prstGeom prst="rect">
              <a:avLst/>
            </a:prstGeom>
            <a:noFill/>
            <a:ln>
              <a:noFill/>
            </a:ln>
          </p:spPr>
          <p:txBody>
            <a:bodyPr vert="horz" wrap="square" anchor="ctr">
              <a:spAutoFit/>
            </a:bodyPr>
            <a:lstStyle/>
            <a:p>
              <a:pPr algn="ctr"/>
              <a:r>
                <a:rPr lang="zh-CN" altLang="en-US" sz="2400" dirty="0">
                  <a:solidFill>
                    <a:schemeClr val="accent5"/>
                  </a:solidFill>
                  <a:latin typeface="+mn-ea"/>
                  <a:cs typeface="阿里巴巴普惠体 M" panose="00020600040101010101" pitchFamily="18" charset="-122"/>
                </a:rPr>
                <a:t>保持环境清洁和通风</a:t>
              </a:r>
            </a:p>
          </p:txBody>
        </p:sp>
        <p:sp>
          <p:nvSpPr>
            <p:cNvPr id="14" name="椭圆 13"/>
            <p:cNvSpPr/>
            <p:nvPr/>
          </p:nvSpPr>
          <p:spPr>
            <a:xfrm>
              <a:off x="6429075" y="2184288"/>
              <a:ext cx="516467" cy="5164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99309" y="2147855"/>
              <a:ext cx="380232" cy="553998"/>
            </a:xfrm>
            <a:prstGeom prst="rect">
              <a:avLst/>
            </a:prstGeom>
            <a:noFill/>
          </p:spPr>
          <p:txBody>
            <a:bodyPr wrap="none" rtlCol="0">
              <a:spAutoFit/>
            </a:bodyPr>
            <a:lstStyle/>
            <a:p>
              <a:r>
                <a:rPr lang="en-US" altLang="zh-CN" sz="3000" dirty="0">
                  <a:solidFill>
                    <a:schemeClr val="bg1"/>
                  </a:solidFill>
                </a:rPr>
                <a:t>5</a:t>
              </a:r>
              <a:endParaRPr lang="zh-CN" altLang="en-US" sz="3000" dirty="0">
                <a:solidFill>
                  <a:schemeClr val="bg1"/>
                </a:solidFill>
              </a:endParaRPr>
            </a:p>
          </p:txBody>
        </p:sp>
      </p:grpSp>
      <p:grpSp>
        <p:nvGrpSpPr>
          <p:cNvPr id="2" name="组合 1"/>
          <p:cNvGrpSpPr/>
          <p:nvPr/>
        </p:nvGrpSpPr>
        <p:grpSpPr>
          <a:xfrm>
            <a:off x="911896" y="1616076"/>
            <a:ext cx="4513262" cy="4513262"/>
            <a:chOff x="911896" y="1616076"/>
            <a:chExt cx="4513262" cy="4513262"/>
          </a:xfrm>
        </p:grpSpPr>
        <p:grpSp>
          <p:nvGrpSpPr>
            <p:cNvPr id="16" name="组合 15"/>
            <p:cNvGrpSpPr/>
            <p:nvPr/>
          </p:nvGrpSpPr>
          <p:grpSpPr>
            <a:xfrm>
              <a:off x="911896" y="1616076"/>
              <a:ext cx="4513262" cy="4513262"/>
              <a:chOff x="862012" y="1619250"/>
              <a:chExt cx="4702176" cy="4702176"/>
            </a:xfrm>
            <a:solidFill>
              <a:srgbClr val="02C7FB"/>
            </a:solidFill>
          </p:grpSpPr>
          <p:sp>
            <p:nvSpPr>
              <p:cNvPr id="7" name="椭圆 6"/>
              <p:cNvSpPr/>
              <p:nvPr/>
            </p:nvSpPr>
            <p:spPr>
              <a:xfrm>
                <a:off x="862012" y="1619250"/>
                <a:ext cx="4702176" cy="4702176"/>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4100" y="1811338"/>
                <a:ext cx="4318000" cy="4318000"/>
              </a:xfrm>
              <a:prstGeom prst="ellipse">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l="15904" t="1583" r="14960" b="518"/>
            <a:stretch>
              <a:fillRect/>
            </a:stretch>
          </p:blipFill>
          <p:spPr>
            <a:xfrm>
              <a:off x="1099636" y="1800447"/>
              <a:ext cx="4144522" cy="4144522"/>
            </a:xfrm>
            <a:custGeom>
              <a:avLst/>
              <a:gdLst>
                <a:gd name="connsiteX0" fmla="*/ 2072261 w 4144522"/>
                <a:gd name="connsiteY0" fmla="*/ 0 h 4144522"/>
                <a:gd name="connsiteX1" fmla="*/ 4144522 w 4144522"/>
                <a:gd name="connsiteY1" fmla="*/ 2072261 h 4144522"/>
                <a:gd name="connsiteX2" fmla="*/ 2072261 w 4144522"/>
                <a:gd name="connsiteY2" fmla="*/ 4144522 h 4144522"/>
                <a:gd name="connsiteX3" fmla="*/ 0 w 4144522"/>
                <a:gd name="connsiteY3" fmla="*/ 2072261 h 4144522"/>
                <a:gd name="connsiteX4" fmla="*/ 2072261 w 4144522"/>
                <a:gd name="connsiteY4" fmla="*/ 0 h 41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22" h="4144522">
                  <a:moveTo>
                    <a:pt x="2072261" y="0"/>
                  </a:moveTo>
                  <a:cubicBezTo>
                    <a:pt x="3216739" y="0"/>
                    <a:pt x="4144522" y="927783"/>
                    <a:pt x="4144522" y="2072261"/>
                  </a:cubicBezTo>
                  <a:cubicBezTo>
                    <a:pt x="4144522" y="3216739"/>
                    <a:pt x="3216739" y="4144522"/>
                    <a:pt x="2072261" y="4144522"/>
                  </a:cubicBezTo>
                  <a:cubicBezTo>
                    <a:pt x="927783" y="4144522"/>
                    <a:pt x="0" y="3216739"/>
                    <a:pt x="0" y="2072261"/>
                  </a:cubicBezTo>
                  <a:cubicBezTo>
                    <a:pt x="0" y="927783"/>
                    <a:pt x="927783" y="0"/>
                    <a:pt x="2072261" y="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2" presetClass="entr" presetSubtype="2"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852817" y="1584881"/>
            <a:ext cx="10748010" cy="452310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400" b="1" dirty="0">
                <a:gradFill>
                  <a:gsLst>
                    <a:gs pos="0">
                      <a:srgbClr val="54F2F5"/>
                    </a:gs>
                    <a:gs pos="100000">
                      <a:srgbClr val="1C84FF"/>
                    </a:gs>
                  </a:gsLst>
                  <a:lin ang="2700000" scaled="1"/>
                </a:gradFill>
                <a:latin typeface="华文中宋" panose="02010600040101010101" charset="-122"/>
                <a:ea typeface="华文中宋" panose="02010600040101010101" charset="-122"/>
              </a:rPr>
              <a:t>一、室内不准吃零食，不准乱丢纸屑，不准随地吐痰，不准吸烟；</a:t>
            </a:r>
          </a:p>
          <a:p>
            <a:pPr algn="just">
              <a:lnSpc>
                <a:spcPct val="150000"/>
              </a:lnSpc>
            </a:pPr>
            <a:r>
              <a:rPr lang="zh-CN" altLang="en-US" sz="2400" b="1" dirty="0">
                <a:gradFill>
                  <a:gsLst>
                    <a:gs pos="0">
                      <a:srgbClr val="54F2F5"/>
                    </a:gs>
                    <a:gs pos="100000">
                      <a:srgbClr val="1C84FF"/>
                    </a:gs>
                  </a:gsLst>
                  <a:lin ang="2700000" scaled="1"/>
                </a:gradFill>
                <a:latin typeface="华文中宋" panose="02010600040101010101" charset="-122"/>
                <a:ea typeface="华文中宋" panose="02010600040101010101" charset="-122"/>
              </a:rPr>
              <a:t>二、室内不许携带水瓶、饮料等水制品，以防水洒进计算机或者渗透进地板造成计算机漏电伤人事故；</a:t>
            </a:r>
          </a:p>
          <a:p>
            <a:pPr algn="just">
              <a:lnSpc>
                <a:spcPct val="150000"/>
              </a:lnSpc>
            </a:pPr>
            <a:r>
              <a:rPr lang="zh-CN" altLang="en-US" sz="2400" b="1" dirty="0">
                <a:gradFill>
                  <a:gsLst>
                    <a:gs pos="0">
                      <a:srgbClr val="54F2F5"/>
                    </a:gs>
                    <a:gs pos="100000">
                      <a:srgbClr val="1C84FF"/>
                    </a:gs>
                  </a:gsLst>
                  <a:lin ang="2700000" scaled="1"/>
                </a:gradFill>
                <a:latin typeface="华文中宋" panose="02010600040101010101" charset="-122"/>
                <a:ea typeface="华文中宋" panose="02010600040101010101" charset="-122"/>
              </a:rPr>
              <a:t>三、机房内要轻声慢步，不得喧哗、奔跑和打闹；</a:t>
            </a:r>
          </a:p>
          <a:p>
            <a:pPr algn="just">
              <a:lnSpc>
                <a:spcPct val="150000"/>
              </a:lnSpc>
            </a:pPr>
            <a:r>
              <a:rPr lang="zh-CN" altLang="en-US" sz="2400" b="1" dirty="0">
                <a:gradFill>
                  <a:gsLst>
                    <a:gs pos="0">
                      <a:srgbClr val="54F2F5"/>
                    </a:gs>
                    <a:gs pos="100000">
                      <a:srgbClr val="1C84FF"/>
                    </a:gs>
                  </a:gsLst>
                  <a:lin ang="2700000" scaled="1"/>
                </a:gradFill>
                <a:latin typeface="华文中宋" panose="02010600040101010101" charset="-122"/>
                <a:ea typeface="华文中宋" panose="02010600040101010101" charset="-122"/>
              </a:rPr>
              <a:t>四、禁止在未经允许的情况下擅自拔插电源，或者使用自带手机充电器充电，使用大功率电器；</a:t>
            </a:r>
          </a:p>
          <a:p>
            <a:pPr algn="just">
              <a:lnSpc>
                <a:spcPct val="150000"/>
              </a:lnSpc>
            </a:pPr>
            <a:r>
              <a:rPr lang="zh-CN" altLang="en-US" sz="2400" b="1" dirty="0">
                <a:gradFill>
                  <a:gsLst>
                    <a:gs pos="0">
                      <a:srgbClr val="54F2F5"/>
                    </a:gs>
                    <a:gs pos="100000">
                      <a:srgbClr val="1C84FF"/>
                    </a:gs>
                  </a:gsLst>
                  <a:lin ang="2700000" scaled="1"/>
                </a:gradFill>
                <a:latin typeface="华文中宋" panose="02010600040101010101" charset="-122"/>
                <a:ea typeface="华文中宋" panose="02010600040101010101" charset="-122"/>
              </a:rPr>
              <a:t>五、禁止携带易燃、易爆、有毒物品、放射性物品和有计算机病毒的软件进入机房。</a:t>
            </a:r>
          </a:p>
        </p:txBody>
      </p:sp>
      <p:grpSp>
        <p:nvGrpSpPr>
          <p:cNvPr id="52" name="组合 51"/>
          <p:cNvGrpSpPr/>
          <p:nvPr/>
        </p:nvGrpSpPr>
        <p:grpSpPr>
          <a:xfrm>
            <a:off x="-110754" y="274586"/>
            <a:ext cx="12413508" cy="1310295"/>
            <a:chOff x="-110753" y="-18024"/>
            <a:chExt cx="12413508" cy="1310295"/>
          </a:xfrm>
        </p:grpSpPr>
        <p:sp>
          <p:nvSpPr>
            <p:cNvPr id="53" name="文本框 52"/>
            <p:cNvSpPr txBox="1"/>
            <p:nvPr/>
          </p:nvSpPr>
          <p:spPr>
            <a:xfrm>
              <a:off x="4738993" y="-18024"/>
              <a:ext cx="2714016" cy="131029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实验室安全</a:t>
              </a:r>
              <a:endParaRPr lang="en-US" altLang="zh-CN"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endParaRPr>
            </a:p>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注意事项</a:t>
              </a:r>
            </a:p>
          </p:txBody>
        </p:sp>
        <p:pic>
          <p:nvPicPr>
            <p:cNvPr id="54" name="图片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55" name="图片 5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97559" y="1999202"/>
            <a:ext cx="5134739" cy="3414298"/>
            <a:chOff x="6096000" y="1999202"/>
            <a:chExt cx="5134739" cy="3414298"/>
          </a:xfrm>
        </p:grpSpPr>
        <p:sp>
          <p:nvSpPr>
            <p:cNvPr id="3" name="文本框 2"/>
            <p:cNvSpPr txBox="1"/>
            <p:nvPr/>
          </p:nvSpPr>
          <p:spPr>
            <a:xfrm>
              <a:off x="6096000" y="1999202"/>
              <a:ext cx="3334567" cy="110799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600" b="1" i="1" u="none" strike="noStrike" kern="1200" cap="none" spc="-15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rPr>
                <a:t>THANKS</a:t>
              </a:r>
              <a:endParaRPr kumimoji="0" lang="zh-CN" altLang="en-US" sz="6600" b="1" i="1" u="none" strike="noStrike" kern="1200" cap="none" spc="-15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endParaRPr>
            </a:p>
          </p:txBody>
        </p:sp>
        <p:sp>
          <p:nvSpPr>
            <p:cNvPr id="4" name="文本框 3"/>
            <p:cNvSpPr txBox="1"/>
            <p:nvPr/>
          </p:nvSpPr>
          <p:spPr>
            <a:xfrm>
              <a:off x="6096000" y="3132338"/>
              <a:ext cx="480131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6000" i="0" u="none" strike="noStrike" kern="1200" cap="none" spc="0" normalizeH="0" baseline="0" noProof="0" dirty="0">
                  <a:ln>
                    <a:noFill/>
                  </a:ln>
                  <a:gradFill>
                    <a:gsLst>
                      <a:gs pos="0">
                        <a:srgbClr val="54F2F5"/>
                      </a:gs>
                      <a:gs pos="100000">
                        <a:srgbClr val="1C84FF"/>
                      </a:gs>
                    </a:gsLst>
                    <a:lin ang="2700000" scaled="1"/>
                  </a:gradFill>
                  <a:effectLst/>
                  <a:uLnTx/>
                  <a:uFillTx/>
                  <a:latin typeface="微软雅黑" panose="020B0503020204020204" pitchFamily="34" charset="-122"/>
                  <a:ea typeface="微软雅黑" panose="020B0503020204020204" pitchFamily="34" charset="-122"/>
                </a:rPr>
                <a:t>感谢</a:t>
              </a:r>
              <a:r>
                <a:rPr lang="zh-CN" altLang="en-US" sz="60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rPr>
                <a:t>您的观看</a:t>
              </a:r>
              <a:endParaRPr kumimoji="0" lang="zh-CN" altLang="en-US" sz="6000" i="0" u="none" strike="noStrike" kern="1200" cap="none" spc="0" normalizeH="0" baseline="0" noProof="0" dirty="0">
                <a:ln>
                  <a:noFill/>
                </a:ln>
                <a:gradFill>
                  <a:gsLst>
                    <a:gs pos="0">
                      <a:srgbClr val="54F2F5"/>
                    </a:gs>
                    <a:gs pos="100000">
                      <a:srgbClr val="1C84FF"/>
                    </a:gs>
                  </a:gsLst>
                  <a:lin ang="2700000" scaled="1"/>
                </a:gra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6096000" y="4097119"/>
              <a:ext cx="5134739" cy="34925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endParaRPr kumimoji="0" lang="en-US" altLang="zh-CN" sz="1400" b="0" i="0"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微软雅黑" panose="020B0503020204020204" pitchFamily="34" charset="-122"/>
                <a:cs typeface="+mn-cs"/>
              </a:endParaRPr>
            </a:p>
          </p:txBody>
        </p:sp>
        <p:grpSp>
          <p:nvGrpSpPr>
            <p:cNvPr id="6" name="Group 7"/>
            <p:cNvGrpSpPr/>
            <p:nvPr/>
          </p:nvGrpSpPr>
          <p:grpSpPr>
            <a:xfrm>
              <a:off x="6212694" y="4933579"/>
              <a:ext cx="479921" cy="479921"/>
              <a:chOff x="9870664" y="1889449"/>
              <a:chExt cx="527872" cy="527872"/>
            </a:xfrm>
          </p:grpSpPr>
          <p:sp>
            <p:nvSpPr>
              <p:cNvPr id="13" name="椭圆 12"/>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14" name="椭圆 60"/>
              <p:cNvSpPr/>
              <p:nvPr/>
            </p:nvSpPr>
            <p:spPr>
              <a:xfrm>
                <a:off x="9982200" y="2001219"/>
                <a:ext cx="304800" cy="304331"/>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nvGrpSpPr>
            <p:cNvPr id="7" name="Group 8"/>
            <p:cNvGrpSpPr/>
            <p:nvPr/>
          </p:nvGrpSpPr>
          <p:grpSpPr>
            <a:xfrm>
              <a:off x="6919531" y="4933579"/>
              <a:ext cx="479921" cy="479921"/>
              <a:chOff x="9870664" y="1889449"/>
              <a:chExt cx="527872" cy="527872"/>
            </a:xfrm>
          </p:grpSpPr>
          <p:sp>
            <p:nvSpPr>
              <p:cNvPr id="11" name="椭圆 10"/>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12" name="椭圆 64"/>
              <p:cNvSpPr/>
              <p:nvPr/>
            </p:nvSpPr>
            <p:spPr>
              <a:xfrm>
                <a:off x="10004090" y="2000984"/>
                <a:ext cx="261018" cy="304800"/>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nvGrpSpPr>
            <p:cNvPr id="8" name="Group 9"/>
            <p:cNvGrpSpPr/>
            <p:nvPr/>
          </p:nvGrpSpPr>
          <p:grpSpPr>
            <a:xfrm>
              <a:off x="7626369" y="4933579"/>
              <a:ext cx="479921" cy="479921"/>
              <a:chOff x="9870664" y="1889449"/>
              <a:chExt cx="527872" cy="527872"/>
            </a:xfrm>
          </p:grpSpPr>
          <p:sp>
            <p:nvSpPr>
              <p:cNvPr id="9" name="椭圆 8"/>
              <p:cNvSpPr/>
              <p:nvPr/>
            </p:nvSpPr>
            <p:spPr>
              <a:xfrm>
                <a:off x="9870664" y="1889449"/>
                <a:ext cx="527872" cy="527872"/>
              </a:xfrm>
              <a:prstGeom prst="ellipse">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sp>
            <p:nvSpPr>
              <p:cNvPr id="10" name="椭圆 67"/>
              <p:cNvSpPr/>
              <p:nvPr/>
            </p:nvSpPr>
            <p:spPr>
              <a:xfrm>
                <a:off x="9982199" y="2046968"/>
                <a:ext cx="304799" cy="265770"/>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2367" y="2238338"/>
            <a:ext cx="3065834" cy="717928"/>
            <a:chOff x="3797608" y="424476"/>
            <a:chExt cx="2410453" cy="717928"/>
          </a:xfrm>
        </p:grpSpPr>
        <p:sp>
          <p:nvSpPr>
            <p:cNvPr id="3" name="文本框 2"/>
            <p:cNvSpPr txBox="1"/>
            <p:nvPr/>
          </p:nvSpPr>
          <p:spPr>
            <a:xfrm>
              <a:off x="3797608" y="424476"/>
              <a:ext cx="2158286" cy="521970"/>
            </a:xfrm>
            <a:prstGeom prst="rect">
              <a:avLst/>
            </a:prstGeom>
            <a:noFill/>
          </p:spPr>
          <p:txBody>
            <a:bodyPr wrap="none" rtlCol="0">
              <a:spAutoFit/>
              <a:scene3d>
                <a:camera prst="orthographicFront"/>
                <a:lightRig rig="threePt" dir="t"/>
              </a:scene3d>
              <a:sp3d contourW="12700"/>
            </a:bodyPr>
            <a:lstStyle/>
            <a:p>
              <a:pPr algn="l"/>
              <a:r>
                <a:rPr lang="en-US" altLang="zh-CN"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1 .</a:t>
              </a:r>
              <a:r>
                <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ea"/>
                </a:rPr>
                <a:t>防火安全教育</a:t>
              </a:r>
              <a:endPar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endParaRPr>
            </a:p>
          </p:txBody>
        </p:sp>
        <p:sp>
          <p:nvSpPr>
            <p:cNvPr id="4" name="文本框 3"/>
            <p:cNvSpPr txBox="1"/>
            <p:nvPr/>
          </p:nvSpPr>
          <p:spPr>
            <a:xfrm>
              <a:off x="3797608" y="859194"/>
              <a:ext cx="2410453" cy="28321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100" dirty="0">
                  <a:gradFill>
                    <a:gsLst>
                      <a:gs pos="0">
                        <a:srgbClr val="54F2F5"/>
                      </a:gs>
                      <a:gs pos="100000">
                        <a:srgbClr val="071643"/>
                      </a:gs>
                    </a:gsLst>
                    <a:lin ang="2700000" scaled="1"/>
                  </a:gradFill>
                  <a:latin typeface="Malgun Gothic" panose="020B0503020000020004" charset="-127"/>
                  <a:ea typeface="+mj-ea"/>
                </a:rPr>
                <a:t>Fire safety education</a:t>
              </a:r>
            </a:p>
          </p:txBody>
        </p:sp>
      </p:grpSp>
      <p:grpSp>
        <p:nvGrpSpPr>
          <p:cNvPr id="5" name="组合 4"/>
          <p:cNvGrpSpPr/>
          <p:nvPr/>
        </p:nvGrpSpPr>
        <p:grpSpPr>
          <a:xfrm>
            <a:off x="1160092" y="3425994"/>
            <a:ext cx="3167434" cy="686416"/>
            <a:chOff x="3797608" y="424476"/>
            <a:chExt cx="2490334" cy="686416"/>
          </a:xfrm>
        </p:grpSpPr>
        <p:sp>
          <p:nvSpPr>
            <p:cNvPr id="6" name="文本框 5"/>
            <p:cNvSpPr txBox="1"/>
            <p:nvPr/>
          </p:nvSpPr>
          <p:spPr>
            <a:xfrm>
              <a:off x="3797608" y="424476"/>
              <a:ext cx="2158286" cy="521970"/>
            </a:xfrm>
            <a:prstGeom prst="rect">
              <a:avLst/>
            </a:prstGeom>
            <a:noFill/>
          </p:spPr>
          <p:txBody>
            <a:bodyPr wrap="none" rtlCol="0">
              <a:spAutoFit/>
              <a:scene3d>
                <a:camera prst="orthographicFront"/>
                <a:lightRig rig="threePt" dir="t"/>
              </a:scene3d>
              <a:sp3d contourW="12700"/>
            </a:bodyPr>
            <a:lstStyle/>
            <a:p>
              <a:r>
                <a:rPr lang="en-US" altLang="zh-CN"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2 .</a:t>
              </a:r>
              <a:r>
                <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火灾应急处理</a:t>
              </a:r>
            </a:p>
          </p:txBody>
        </p:sp>
        <p:sp>
          <p:nvSpPr>
            <p:cNvPr id="7" name="文本框 6"/>
            <p:cNvSpPr txBox="1"/>
            <p:nvPr/>
          </p:nvSpPr>
          <p:spPr>
            <a:xfrm>
              <a:off x="3797608" y="827682"/>
              <a:ext cx="2490334" cy="28321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100" dirty="0">
                  <a:gradFill>
                    <a:gsLst>
                      <a:gs pos="0">
                        <a:srgbClr val="54F2F5"/>
                      </a:gs>
                      <a:gs pos="100000">
                        <a:srgbClr val="071643"/>
                      </a:gs>
                    </a:gsLst>
                    <a:lin ang="2700000" scaled="1"/>
                  </a:gradFill>
                  <a:latin typeface="Malgun Gothic" panose="020B0503020000020004" charset="-127"/>
                  <a:ea typeface="+mj-ea"/>
                </a:rPr>
                <a:t>Fire emergency treatment</a:t>
              </a:r>
            </a:p>
          </p:txBody>
        </p:sp>
      </p:grpSp>
      <p:grpSp>
        <p:nvGrpSpPr>
          <p:cNvPr id="8" name="组合 7"/>
          <p:cNvGrpSpPr/>
          <p:nvPr/>
        </p:nvGrpSpPr>
        <p:grpSpPr>
          <a:xfrm>
            <a:off x="7837251" y="2238338"/>
            <a:ext cx="3173649" cy="686416"/>
            <a:chOff x="3797607" y="424476"/>
            <a:chExt cx="2495220" cy="686416"/>
          </a:xfrm>
        </p:grpSpPr>
        <p:sp>
          <p:nvSpPr>
            <p:cNvPr id="9" name="文本框 8"/>
            <p:cNvSpPr txBox="1"/>
            <p:nvPr/>
          </p:nvSpPr>
          <p:spPr>
            <a:xfrm>
              <a:off x="3797608" y="424476"/>
              <a:ext cx="2158286" cy="521970"/>
            </a:xfrm>
            <a:prstGeom prst="rect">
              <a:avLst/>
            </a:prstGeom>
            <a:noFill/>
          </p:spPr>
          <p:txBody>
            <a:bodyPr wrap="none" rtlCol="0">
              <a:spAutoFit/>
              <a:scene3d>
                <a:camera prst="orthographicFront"/>
                <a:lightRig rig="threePt" dir="t"/>
              </a:scene3d>
              <a:sp3d contourW="12700"/>
            </a:bodyPr>
            <a:lstStyle/>
            <a:p>
              <a:pPr algn="l"/>
              <a:r>
                <a:rPr lang="en-US" altLang="zh-CN"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3 .</a:t>
              </a:r>
              <a:r>
                <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ea"/>
                </a:rPr>
                <a:t>防电安全教育</a:t>
              </a:r>
              <a:endPar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endParaRPr>
            </a:p>
          </p:txBody>
        </p:sp>
        <p:sp>
          <p:nvSpPr>
            <p:cNvPr id="10" name="文本框 9"/>
            <p:cNvSpPr txBox="1"/>
            <p:nvPr/>
          </p:nvSpPr>
          <p:spPr>
            <a:xfrm>
              <a:off x="3797607" y="827682"/>
              <a:ext cx="2495220" cy="28321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100" dirty="0">
                  <a:gradFill>
                    <a:gsLst>
                      <a:gs pos="0">
                        <a:srgbClr val="54F2F5"/>
                      </a:gs>
                      <a:gs pos="100000">
                        <a:srgbClr val="071643"/>
                      </a:gs>
                    </a:gsLst>
                    <a:lin ang="2700000" scaled="1"/>
                  </a:gradFill>
                  <a:latin typeface="Malgun Gothic" panose="020B0503020000020004" charset="-127"/>
                  <a:ea typeface="+mj-ea"/>
                </a:rPr>
                <a:t>Electric safety education</a:t>
              </a:r>
            </a:p>
          </p:txBody>
        </p:sp>
      </p:grpSp>
      <p:grpSp>
        <p:nvGrpSpPr>
          <p:cNvPr id="11" name="组合 10"/>
          <p:cNvGrpSpPr/>
          <p:nvPr/>
        </p:nvGrpSpPr>
        <p:grpSpPr>
          <a:xfrm>
            <a:off x="7837252" y="4112429"/>
            <a:ext cx="3427650" cy="686416"/>
            <a:chOff x="3797607" y="424476"/>
            <a:chExt cx="2694923" cy="686416"/>
          </a:xfrm>
        </p:grpSpPr>
        <p:sp>
          <p:nvSpPr>
            <p:cNvPr id="12" name="文本框 11"/>
            <p:cNvSpPr txBox="1"/>
            <p:nvPr/>
          </p:nvSpPr>
          <p:spPr>
            <a:xfrm>
              <a:off x="3797608" y="424476"/>
              <a:ext cx="2158285" cy="521970"/>
            </a:xfrm>
            <a:prstGeom prst="rect">
              <a:avLst/>
            </a:prstGeom>
            <a:noFill/>
          </p:spPr>
          <p:txBody>
            <a:bodyPr wrap="none" rtlCol="0">
              <a:spAutoFit/>
              <a:scene3d>
                <a:camera prst="orthographicFront"/>
                <a:lightRig rig="threePt" dir="t"/>
              </a:scene3d>
              <a:sp3d contourW="12700"/>
            </a:bodyPr>
            <a:lstStyle/>
            <a:p>
              <a:r>
                <a:rPr lang="en-US" altLang="zh-CN"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4 .</a:t>
              </a:r>
              <a:r>
                <a:rPr lang="zh-CN" altLang="en-US" sz="28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触电应急处理</a:t>
              </a:r>
            </a:p>
          </p:txBody>
        </p:sp>
        <p:sp>
          <p:nvSpPr>
            <p:cNvPr id="13" name="文本框 12"/>
            <p:cNvSpPr txBox="1"/>
            <p:nvPr/>
          </p:nvSpPr>
          <p:spPr>
            <a:xfrm>
              <a:off x="3797607" y="827682"/>
              <a:ext cx="2694923" cy="28321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100" dirty="0">
                  <a:gradFill>
                    <a:gsLst>
                      <a:gs pos="0">
                        <a:srgbClr val="54F2F5"/>
                      </a:gs>
                      <a:gs pos="100000">
                        <a:srgbClr val="071643"/>
                      </a:gs>
                    </a:gsLst>
                    <a:lin ang="2700000" scaled="1"/>
                  </a:gradFill>
                  <a:latin typeface="Malgun Gothic" panose="020B0503020000020004" charset="-127"/>
                  <a:ea typeface="+mj-ea"/>
                </a:rPr>
                <a:t>Emergency treatment of electric shock</a:t>
              </a:r>
            </a:p>
          </p:txBody>
        </p:sp>
      </p:grpSp>
      <p:grpSp>
        <p:nvGrpSpPr>
          <p:cNvPr id="16" name="组合 15"/>
          <p:cNvGrpSpPr/>
          <p:nvPr/>
        </p:nvGrpSpPr>
        <p:grpSpPr>
          <a:xfrm>
            <a:off x="4488230" y="414244"/>
            <a:ext cx="3262432" cy="907941"/>
            <a:chOff x="4464784" y="508028"/>
            <a:chExt cx="3262432" cy="907941"/>
          </a:xfrm>
        </p:grpSpPr>
        <p:sp>
          <p:nvSpPr>
            <p:cNvPr id="14" name="文本框 13"/>
            <p:cNvSpPr txBox="1"/>
            <p:nvPr/>
          </p:nvSpPr>
          <p:spPr>
            <a:xfrm>
              <a:off x="5360863" y="508028"/>
              <a:ext cx="1470274" cy="769441"/>
            </a:xfrm>
            <a:prstGeom prst="rect">
              <a:avLst/>
            </a:prstGeom>
            <a:noFill/>
          </p:spPr>
          <p:txBody>
            <a:bodyPr wrap="none" rtlCol="0">
              <a:spAutoFit/>
              <a:scene3d>
                <a:camera prst="orthographicFront"/>
                <a:lightRig rig="threePt" dir="t"/>
              </a:scene3d>
              <a:sp3d contourW="12700"/>
            </a:bodyPr>
            <a:lstStyle/>
            <a:p>
              <a:pPr lvl="0" algn="ctr">
                <a:defRPr/>
              </a:pPr>
              <a:r>
                <a:rPr lang="zh-CN" altLang="en-US" sz="44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目录</a:t>
              </a:r>
            </a:p>
          </p:txBody>
        </p:sp>
        <p:sp>
          <p:nvSpPr>
            <p:cNvPr id="15" name="文本框 14"/>
            <p:cNvSpPr txBox="1"/>
            <p:nvPr/>
          </p:nvSpPr>
          <p:spPr>
            <a:xfrm>
              <a:off x="4464784" y="1015859"/>
              <a:ext cx="3262432"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1" u="none" strike="noStrike" kern="1200" cap="none" spc="900" normalizeH="0" noProof="0" dirty="0">
                  <a:ln>
                    <a:noFill/>
                  </a:ln>
                  <a:gradFill>
                    <a:gsLst>
                      <a:gs pos="0">
                        <a:srgbClr val="54F2F5">
                          <a:alpha val="20000"/>
                        </a:srgbClr>
                      </a:gs>
                      <a:gs pos="100000">
                        <a:srgbClr val="071643">
                          <a:alpha val="20000"/>
                        </a:srgbClr>
                      </a:gs>
                    </a:gsLst>
                    <a:lin ang="2700000" scaled="1"/>
                  </a:gradFill>
                  <a:effectLst/>
                  <a:uLnTx/>
                  <a:uFillTx/>
                  <a:latin typeface="Malgun Gothic" panose="020B0503020000020004" charset="-127"/>
                  <a:ea typeface="方正兰亭黑_GBK" panose="02000000000000000000" charset="-122"/>
                </a:rPr>
                <a:t>content</a:t>
              </a:r>
              <a:endParaRPr kumimoji="0" lang="zh-CN" altLang="en-US" sz="2000" i="1" u="none" strike="noStrike" kern="1200" cap="none" spc="900" normalizeH="0" noProof="0" dirty="0">
                <a:ln>
                  <a:noFill/>
                </a:ln>
                <a:gradFill>
                  <a:gsLst>
                    <a:gs pos="0">
                      <a:srgbClr val="54F2F5">
                        <a:alpha val="20000"/>
                      </a:srgbClr>
                    </a:gs>
                    <a:gs pos="100000">
                      <a:srgbClr val="071643">
                        <a:alpha val="20000"/>
                      </a:srgbClr>
                    </a:gs>
                  </a:gsLst>
                  <a:lin ang="2700000" scaled="1"/>
                </a:gradFill>
                <a:effectLst/>
                <a:uLnTx/>
                <a:uFillTx/>
                <a:latin typeface="Malgun Gothic" panose="020B0503020000020004" charset="-127"/>
                <a:ea typeface="方正兰亭黑_GBK" panose="02000000000000000000" charset="-122"/>
              </a:endParaRPr>
            </a:p>
          </p:txBody>
        </p:sp>
      </p:grpSp>
      <p:grpSp>
        <p:nvGrpSpPr>
          <p:cNvPr id="23" name="组合 22"/>
          <p:cNvGrpSpPr/>
          <p:nvPr/>
        </p:nvGrpSpPr>
        <p:grpSpPr>
          <a:xfrm>
            <a:off x="1898597" y="4798864"/>
            <a:ext cx="3167434" cy="686416"/>
            <a:chOff x="3797608" y="424476"/>
            <a:chExt cx="2490334" cy="686416"/>
          </a:xfrm>
        </p:grpSpPr>
        <p:sp>
          <p:nvSpPr>
            <p:cNvPr id="24" name="文本框 23"/>
            <p:cNvSpPr txBox="1"/>
            <p:nvPr/>
          </p:nvSpPr>
          <p:spPr>
            <a:xfrm>
              <a:off x="3797608" y="424476"/>
              <a:ext cx="2164277" cy="521970"/>
            </a:xfrm>
            <a:prstGeom prst="rect">
              <a:avLst/>
            </a:prstGeom>
            <a:noFill/>
          </p:spPr>
          <p:txBody>
            <a:bodyPr wrap="none" rtlCol="0">
              <a:spAutoFit/>
              <a:scene3d>
                <a:camera prst="orthographicFront"/>
                <a:lightRig rig="threePt" dir="t"/>
              </a:scene3d>
              <a:sp3d contourW="12700"/>
            </a:bodyPr>
            <a:lstStyle/>
            <a:p>
              <a:r>
                <a:rPr lang="en-US" altLang="zh-CN"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5 .</a:t>
              </a:r>
              <a:r>
                <a:rPr lang="zh-CN" altLang="en-US" sz="2800" b="1" i="1" dirty="0">
                  <a:gradFill>
                    <a:gsLst>
                      <a:gs pos="0">
                        <a:srgbClr val="54F2F5"/>
                      </a:gs>
                      <a:gs pos="100000">
                        <a:srgbClr val="1C84FF"/>
                      </a:gs>
                    </a:gsLst>
                    <a:lin ang="2700000" scaled="1"/>
                  </a:gradFill>
                  <a:latin typeface="Malgun Gothic" panose="020B0503020000020004" charset="-127"/>
                  <a:ea typeface="+mj-ea"/>
                  <a:cs typeface="汉仪综艺体简" panose="02010600000101010101" charset="-122"/>
                </a:rPr>
                <a:t>防疫注意事项</a:t>
              </a:r>
            </a:p>
          </p:txBody>
        </p:sp>
        <p:sp>
          <p:nvSpPr>
            <p:cNvPr id="25" name="文本框 24"/>
            <p:cNvSpPr txBox="1"/>
            <p:nvPr/>
          </p:nvSpPr>
          <p:spPr>
            <a:xfrm>
              <a:off x="3797608" y="827682"/>
              <a:ext cx="2490334" cy="28321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100" dirty="0">
                  <a:gradFill>
                    <a:gsLst>
                      <a:gs pos="0">
                        <a:srgbClr val="54F2F5"/>
                      </a:gs>
                      <a:gs pos="100000">
                        <a:srgbClr val="071643"/>
                      </a:gs>
                    </a:gsLst>
                    <a:lin ang="2700000" scaled="1"/>
                  </a:gradFill>
                  <a:latin typeface="Malgun Gothic" panose="020B0503020000020004" charset="-127"/>
                  <a:ea typeface="+mj-ea"/>
                </a:rPr>
                <a:t>Fire emergency treatment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0386" y="3634373"/>
            <a:ext cx="6031230" cy="70675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0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机房火灾是如何发生的</a:t>
            </a:r>
          </a:p>
        </p:txBody>
      </p:sp>
      <p:sp>
        <p:nvSpPr>
          <p:cNvPr id="2" name="文本框 1"/>
          <p:cNvSpPr txBox="1"/>
          <p:nvPr/>
        </p:nvSpPr>
        <p:spPr>
          <a:xfrm>
            <a:off x="4464784" y="4376493"/>
            <a:ext cx="3262432"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i="1" dirty="0">
                <a:gradFill>
                  <a:gsLst>
                    <a:gs pos="0">
                      <a:srgbClr val="54F2F5"/>
                    </a:gs>
                    <a:gs pos="100000">
                      <a:srgbClr val="071643"/>
                    </a:gs>
                  </a:gsLst>
                  <a:lin ang="2700000" scaled="1"/>
                </a:gradFill>
                <a:latin typeface="Malgun Gothic" panose="020B0503020000020004" charset="-127"/>
                <a:ea typeface="方正兰亭黑_GBK" panose="02000000000000000000" charset="-122"/>
              </a:rPr>
              <a:t>PART 01</a:t>
            </a:r>
            <a:endParaRPr kumimoji="0" lang="zh-CN" altLang="en-US" sz="3200" i="1"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方正兰亭黑_GBK" panose="020000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88571" y="1878212"/>
            <a:ext cx="10014858" cy="829945"/>
          </a:xfrm>
          <a:prstGeom prst="rect">
            <a:avLst/>
          </a:prstGeom>
          <a:noFill/>
        </p:spPr>
        <p:txBody>
          <a:bodyPr wrap="square" rtlCol="0">
            <a:spAutoFit/>
            <a:scene3d>
              <a:camera prst="orthographicFront"/>
              <a:lightRig rig="threePt" dir="t"/>
            </a:scene3d>
            <a:sp3d contourW="12700"/>
          </a:bodyPr>
          <a:lstStyle/>
          <a:p>
            <a:pPr lvl="0" algn="ctr">
              <a:lnSpc>
                <a:spcPct val="120000"/>
              </a:lnSpc>
              <a:defRPr/>
            </a:pPr>
            <a:r>
              <a:rPr lang="zh-CN" altLang="en-US" sz="20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由于学生安全意识薄弱，在机房中操作不当，一起火灾。如未经允许随意拔插电源，在机房插手机充电器，在机房抽烟玩火等</a:t>
            </a:r>
          </a:p>
        </p:txBody>
      </p:sp>
      <p:sp>
        <p:nvSpPr>
          <p:cNvPr id="5" name="文本框 4"/>
          <p:cNvSpPr txBox="1"/>
          <p:nvPr/>
        </p:nvSpPr>
        <p:spPr>
          <a:xfrm>
            <a:off x="4480562" y="855808"/>
            <a:ext cx="3230880" cy="70675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rPr>
              <a:t>人为操作不当</a:t>
            </a:r>
          </a:p>
        </p:txBody>
      </p:sp>
      <p:sp>
        <p:nvSpPr>
          <p:cNvPr id="2" name="文本框 1"/>
          <p:cNvSpPr txBox="1"/>
          <p:nvPr/>
        </p:nvSpPr>
        <p:spPr>
          <a:xfrm>
            <a:off x="4480562" y="3449783"/>
            <a:ext cx="3230880" cy="70675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gradFill>
                  <a:gsLst>
                    <a:gs pos="0">
                      <a:srgbClr val="54F2F5"/>
                    </a:gs>
                    <a:gs pos="100000">
                      <a:srgbClr val="1C84FF"/>
                    </a:gs>
                  </a:gsLst>
                  <a:lin ang="2700000" scaled="1"/>
                </a:gradFill>
                <a:effectLst/>
                <a:uLnTx/>
                <a:uFillTx/>
                <a:latin typeface="Malgun Gothic" panose="020B0503020000020004" charset="-127"/>
                <a:ea typeface="方正兰亭黑_GBK" panose="02000000000000000000" charset="-122"/>
                <a:cs typeface="+mn-cs"/>
              </a:rPr>
              <a:t>客观因素起火</a:t>
            </a:r>
          </a:p>
        </p:txBody>
      </p:sp>
      <p:sp>
        <p:nvSpPr>
          <p:cNvPr id="3" name="文本框 2"/>
          <p:cNvSpPr txBox="1"/>
          <p:nvPr/>
        </p:nvSpPr>
        <p:spPr>
          <a:xfrm>
            <a:off x="1088571" y="4435992"/>
            <a:ext cx="10014858" cy="460375"/>
          </a:xfrm>
          <a:prstGeom prst="rect">
            <a:avLst/>
          </a:prstGeom>
          <a:noFill/>
        </p:spPr>
        <p:txBody>
          <a:bodyPr wrap="square" rtlCol="0">
            <a:spAutoFit/>
            <a:scene3d>
              <a:camera prst="orthographicFront"/>
              <a:lightRig rig="threePt" dir="t"/>
            </a:scene3d>
            <a:sp3d contourW="12700"/>
          </a:bodyPr>
          <a:lstStyle/>
          <a:p>
            <a:pPr lvl="0" algn="ctr">
              <a:lnSpc>
                <a:spcPct val="120000"/>
              </a:lnSpc>
              <a:defRPr/>
            </a:pPr>
            <a:r>
              <a:rPr lang="zh-CN" altLang="en-US" sz="2000" b="1" dirty="0">
                <a:gradFill>
                  <a:gsLst>
                    <a:gs pos="0">
                      <a:srgbClr val="54F2F5"/>
                    </a:gs>
                    <a:gs pos="100000">
                      <a:srgbClr val="1C84FF"/>
                    </a:gs>
                  </a:gsLst>
                  <a:lin ang="2700000" scaled="1"/>
                </a:gradFill>
                <a:latin typeface="红豆幼黑体" panose="02000509000000000000" charset="-122"/>
                <a:ea typeface="红豆幼黑体" panose="02000509000000000000" charset="-122"/>
              </a:rPr>
              <a:t>由于室内温度过高造成的、或者由电线老化造成的火灾等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50056" y="3634373"/>
            <a:ext cx="3691890" cy="70675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0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火灾应急处理</a:t>
            </a:r>
          </a:p>
        </p:txBody>
      </p:sp>
      <p:sp>
        <p:nvSpPr>
          <p:cNvPr id="2" name="文本框 1"/>
          <p:cNvSpPr txBox="1"/>
          <p:nvPr/>
        </p:nvSpPr>
        <p:spPr>
          <a:xfrm>
            <a:off x="4464784" y="4376493"/>
            <a:ext cx="3262432"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i="1" dirty="0">
                <a:gradFill>
                  <a:gsLst>
                    <a:gs pos="0">
                      <a:srgbClr val="54F2F5"/>
                    </a:gs>
                    <a:gs pos="100000">
                      <a:srgbClr val="071643"/>
                    </a:gs>
                  </a:gsLst>
                  <a:lin ang="2700000" scaled="1"/>
                </a:gradFill>
                <a:latin typeface="Malgun Gothic" panose="020B0503020000020004" charset="-127"/>
                <a:ea typeface="方正兰亭黑_GBK" panose="02000000000000000000" charset="-122"/>
              </a:rPr>
              <a:t>PART 02</a:t>
            </a:r>
            <a:endParaRPr kumimoji="0" lang="zh-CN" altLang="en-US" sz="3200" i="1"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方正兰亭黑_GBK" panose="020000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7063346" y="1630777"/>
            <a:ext cx="1890154" cy="378780"/>
          </a:xfrm>
          <a:prstGeom prst="roundRect">
            <a:avLst>
              <a:gd name="adj" fmla="val 50000"/>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15" name="Freeform 11"/>
          <p:cNvSpPr/>
          <p:nvPr/>
        </p:nvSpPr>
        <p:spPr bwMode="auto">
          <a:xfrm>
            <a:off x="5551710" y="3703336"/>
            <a:ext cx="2124297" cy="2127901"/>
          </a:xfrm>
          <a:custGeom>
            <a:avLst/>
            <a:gdLst>
              <a:gd name="T0" fmla="*/ 747 w 747"/>
              <a:gd name="T1" fmla="*/ 416 h 748"/>
              <a:gd name="T2" fmla="*/ 747 w 747"/>
              <a:gd name="T3" fmla="*/ 331 h 748"/>
              <a:gd name="T4" fmla="*/ 656 w 747"/>
              <a:gd name="T5" fmla="*/ 315 h 748"/>
              <a:gd name="T6" fmla="*/ 615 w 747"/>
              <a:gd name="T7" fmla="*/ 215 h 748"/>
              <a:gd name="T8" fmla="*/ 668 w 747"/>
              <a:gd name="T9" fmla="*/ 140 h 748"/>
              <a:gd name="T10" fmla="*/ 608 w 747"/>
              <a:gd name="T11" fmla="*/ 79 h 748"/>
              <a:gd name="T12" fmla="*/ 532 w 747"/>
              <a:gd name="T13" fmla="*/ 132 h 748"/>
              <a:gd name="T14" fmla="*/ 432 w 747"/>
              <a:gd name="T15" fmla="*/ 91 h 748"/>
              <a:gd name="T16" fmla="*/ 416 w 747"/>
              <a:gd name="T17" fmla="*/ 0 h 748"/>
              <a:gd name="T18" fmla="*/ 331 w 747"/>
              <a:gd name="T19" fmla="*/ 0 h 748"/>
              <a:gd name="T20" fmla="*/ 315 w 747"/>
              <a:gd name="T21" fmla="*/ 91 h 748"/>
              <a:gd name="T22" fmla="*/ 215 w 747"/>
              <a:gd name="T23" fmla="*/ 132 h 748"/>
              <a:gd name="T24" fmla="*/ 139 w 747"/>
              <a:gd name="T25" fmla="*/ 79 h 748"/>
              <a:gd name="T26" fmla="*/ 79 w 747"/>
              <a:gd name="T27" fmla="*/ 140 h 748"/>
              <a:gd name="T28" fmla="*/ 132 w 747"/>
              <a:gd name="T29" fmla="*/ 215 h 748"/>
              <a:gd name="T30" fmla="*/ 91 w 747"/>
              <a:gd name="T31" fmla="*/ 315 h 748"/>
              <a:gd name="T32" fmla="*/ 0 w 747"/>
              <a:gd name="T33" fmla="*/ 331 h 748"/>
              <a:gd name="T34" fmla="*/ 0 w 747"/>
              <a:gd name="T35" fmla="*/ 416 h 748"/>
              <a:gd name="T36" fmla="*/ 91 w 747"/>
              <a:gd name="T37" fmla="*/ 433 h 748"/>
              <a:gd name="T38" fmla="*/ 132 w 747"/>
              <a:gd name="T39" fmla="*/ 532 h 748"/>
              <a:gd name="T40" fmla="*/ 79 w 747"/>
              <a:gd name="T41" fmla="*/ 608 h 748"/>
              <a:gd name="T42" fmla="*/ 139 w 747"/>
              <a:gd name="T43" fmla="*/ 668 h 748"/>
              <a:gd name="T44" fmla="*/ 215 w 747"/>
              <a:gd name="T45" fmla="*/ 615 h 748"/>
              <a:gd name="T46" fmla="*/ 315 w 747"/>
              <a:gd name="T47" fmla="*/ 657 h 748"/>
              <a:gd name="T48" fmla="*/ 331 w 747"/>
              <a:gd name="T49" fmla="*/ 748 h 748"/>
              <a:gd name="T50" fmla="*/ 416 w 747"/>
              <a:gd name="T51" fmla="*/ 748 h 748"/>
              <a:gd name="T52" fmla="*/ 432 w 747"/>
              <a:gd name="T53" fmla="*/ 657 h 748"/>
              <a:gd name="T54" fmla="*/ 532 w 747"/>
              <a:gd name="T55" fmla="*/ 615 h 748"/>
              <a:gd name="T56" fmla="*/ 608 w 747"/>
              <a:gd name="T57" fmla="*/ 668 h 748"/>
              <a:gd name="T58" fmla="*/ 668 w 747"/>
              <a:gd name="T59" fmla="*/ 608 h 748"/>
              <a:gd name="T60" fmla="*/ 615 w 747"/>
              <a:gd name="T61" fmla="*/ 532 h 748"/>
              <a:gd name="T62" fmla="*/ 656 w 747"/>
              <a:gd name="T63" fmla="*/ 433 h 748"/>
              <a:gd name="T64" fmla="*/ 747 w 747"/>
              <a:gd name="T65" fmla="*/ 41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7" h="748">
                <a:moveTo>
                  <a:pt x="747" y="416"/>
                </a:moveTo>
                <a:cubicBezTo>
                  <a:pt x="747" y="331"/>
                  <a:pt x="747" y="331"/>
                  <a:pt x="747" y="331"/>
                </a:cubicBezTo>
                <a:cubicBezTo>
                  <a:pt x="656" y="315"/>
                  <a:pt x="656" y="315"/>
                  <a:pt x="656" y="315"/>
                </a:cubicBezTo>
                <a:cubicBezTo>
                  <a:pt x="649" y="279"/>
                  <a:pt x="635" y="245"/>
                  <a:pt x="615" y="215"/>
                </a:cubicBezTo>
                <a:cubicBezTo>
                  <a:pt x="668" y="140"/>
                  <a:pt x="668" y="140"/>
                  <a:pt x="668" y="140"/>
                </a:cubicBezTo>
                <a:cubicBezTo>
                  <a:pt x="608" y="79"/>
                  <a:pt x="608" y="79"/>
                  <a:pt x="608" y="79"/>
                </a:cubicBezTo>
                <a:cubicBezTo>
                  <a:pt x="532" y="132"/>
                  <a:pt x="532" y="132"/>
                  <a:pt x="532" y="132"/>
                </a:cubicBezTo>
                <a:cubicBezTo>
                  <a:pt x="502" y="113"/>
                  <a:pt x="468" y="98"/>
                  <a:pt x="432" y="91"/>
                </a:cubicBezTo>
                <a:cubicBezTo>
                  <a:pt x="416" y="0"/>
                  <a:pt x="416" y="0"/>
                  <a:pt x="416" y="0"/>
                </a:cubicBezTo>
                <a:cubicBezTo>
                  <a:pt x="331" y="0"/>
                  <a:pt x="331" y="0"/>
                  <a:pt x="331" y="0"/>
                </a:cubicBezTo>
                <a:cubicBezTo>
                  <a:pt x="315" y="91"/>
                  <a:pt x="315" y="91"/>
                  <a:pt x="315" y="91"/>
                </a:cubicBezTo>
                <a:cubicBezTo>
                  <a:pt x="279" y="98"/>
                  <a:pt x="245" y="113"/>
                  <a:pt x="215" y="132"/>
                </a:cubicBezTo>
                <a:cubicBezTo>
                  <a:pt x="139" y="79"/>
                  <a:pt x="139" y="79"/>
                  <a:pt x="139" y="79"/>
                </a:cubicBezTo>
                <a:cubicBezTo>
                  <a:pt x="79" y="140"/>
                  <a:pt x="79" y="140"/>
                  <a:pt x="79" y="140"/>
                </a:cubicBezTo>
                <a:cubicBezTo>
                  <a:pt x="132" y="215"/>
                  <a:pt x="132" y="215"/>
                  <a:pt x="132" y="215"/>
                </a:cubicBezTo>
                <a:cubicBezTo>
                  <a:pt x="112" y="245"/>
                  <a:pt x="98" y="279"/>
                  <a:pt x="91" y="315"/>
                </a:cubicBezTo>
                <a:cubicBezTo>
                  <a:pt x="0" y="331"/>
                  <a:pt x="0" y="331"/>
                  <a:pt x="0" y="331"/>
                </a:cubicBezTo>
                <a:cubicBezTo>
                  <a:pt x="0" y="416"/>
                  <a:pt x="0" y="416"/>
                  <a:pt x="0" y="416"/>
                </a:cubicBezTo>
                <a:cubicBezTo>
                  <a:pt x="91" y="433"/>
                  <a:pt x="91" y="433"/>
                  <a:pt x="91" y="433"/>
                </a:cubicBezTo>
                <a:cubicBezTo>
                  <a:pt x="98" y="469"/>
                  <a:pt x="112" y="502"/>
                  <a:pt x="132" y="532"/>
                </a:cubicBezTo>
                <a:cubicBezTo>
                  <a:pt x="79" y="608"/>
                  <a:pt x="79" y="608"/>
                  <a:pt x="79" y="608"/>
                </a:cubicBezTo>
                <a:cubicBezTo>
                  <a:pt x="139" y="668"/>
                  <a:pt x="139" y="668"/>
                  <a:pt x="139" y="668"/>
                </a:cubicBezTo>
                <a:cubicBezTo>
                  <a:pt x="215" y="615"/>
                  <a:pt x="215" y="615"/>
                  <a:pt x="215" y="615"/>
                </a:cubicBezTo>
                <a:cubicBezTo>
                  <a:pt x="245" y="635"/>
                  <a:pt x="279" y="649"/>
                  <a:pt x="315" y="657"/>
                </a:cubicBezTo>
                <a:cubicBezTo>
                  <a:pt x="331" y="748"/>
                  <a:pt x="331" y="748"/>
                  <a:pt x="331" y="748"/>
                </a:cubicBezTo>
                <a:cubicBezTo>
                  <a:pt x="416" y="748"/>
                  <a:pt x="416" y="748"/>
                  <a:pt x="416" y="748"/>
                </a:cubicBezTo>
                <a:cubicBezTo>
                  <a:pt x="432" y="657"/>
                  <a:pt x="432" y="657"/>
                  <a:pt x="432" y="657"/>
                </a:cubicBezTo>
                <a:cubicBezTo>
                  <a:pt x="468" y="649"/>
                  <a:pt x="502" y="635"/>
                  <a:pt x="532" y="615"/>
                </a:cubicBezTo>
                <a:cubicBezTo>
                  <a:pt x="608" y="668"/>
                  <a:pt x="608" y="668"/>
                  <a:pt x="608" y="668"/>
                </a:cubicBezTo>
                <a:cubicBezTo>
                  <a:pt x="668" y="608"/>
                  <a:pt x="668" y="608"/>
                  <a:pt x="668" y="608"/>
                </a:cubicBezTo>
                <a:cubicBezTo>
                  <a:pt x="615" y="532"/>
                  <a:pt x="615" y="532"/>
                  <a:pt x="615" y="532"/>
                </a:cubicBezTo>
                <a:cubicBezTo>
                  <a:pt x="635" y="502"/>
                  <a:pt x="649" y="469"/>
                  <a:pt x="656" y="433"/>
                </a:cubicBezTo>
                <a:lnTo>
                  <a:pt x="747" y="416"/>
                </a:ln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16" name="Freeform 12"/>
          <p:cNvSpPr/>
          <p:nvPr/>
        </p:nvSpPr>
        <p:spPr bwMode="auto">
          <a:xfrm>
            <a:off x="4493166" y="3359699"/>
            <a:ext cx="1296446" cy="1393769"/>
          </a:xfrm>
          <a:custGeom>
            <a:avLst/>
            <a:gdLst>
              <a:gd name="T0" fmla="*/ 330 w 456"/>
              <a:gd name="T1" fmla="*/ 367 h 490"/>
              <a:gd name="T2" fmla="*/ 418 w 456"/>
              <a:gd name="T3" fmla="*/ 404 h 490"/>
              <a:gd name="T4" fmla="*/ 456 w 456"/>
              <a:gd name="T5" fmla="*/ 343 h 490"/>
              <a:gd name="T6" fmla="*/ 385 w 456"/>
              <a:gd name="T7" fmla="*/ 283 h 490"/>
              <a:gd name="T8" fmla="*/ 390 w 456"/>
              <a:gd name="T9" fmla="*/ 241 h 490"/>
              <a:gd name="T10" fmla="*/ 385 w 456"/>
              <a:gd name="T11" fmla="*/ 203 h 490"/>
              <a:gd name="T12" fmla="*/ 454 w 456"/>
              <a:gd name="T13" fmla="*/ 142 h 490"/>
              <a:gd name="T14" fmla="*/ 415 w 456"/>
              <a:gd name="T15" fmla="*/ 82 h 490"/>
              <a:gd name="T16" fmla="*/ 333 w 456"/>
              <a:gd name="T17" fmla="*/ 118 h 490"/>
              <a:gd name="T18" fmla="*/ 277 w 456"/>
              <a:gd name="T19" fmla="*/ 87 h 490"/>
              <a:gd name="T20" fmla="*/ 264 w 456"/>
              <a:gd name="T21" fmla="*/ 0 h 490"/>
              <a:gd name="T22" fmla="*/ 192 w 456"/>
              <a:gd name="T23" fmla="*/ 0 h 490"/>
              <a:gd name="T24" fmla="*/ 179 w 456"/>
              <a:gd name="T25" fmla="*/ 87 h 490"/>
              <a:gd name="T26" fmla="*/ 119 w 456"/>
              <a:gd name="T27" fmla="*/ 121 h 490"/>
              <a:gd name="T28" fmla="*/ 37 w 456"/>
              <a:gd name="T29" fmla="*/ 86 h 490"/>
              <a:gd name="T30" fmla="*/ 0 w 456"/>
              <a:gd name="T31" fmla="*/ 147 h 490"/>
              <a:gd name="T32" fmla="*/ 69 w 456"/>
              <a:gd name="T33" fmla="*/ 206 h 490"/>
              <a:gd name="T34" fmla="*/ 65 w 456"/>
              <a:gd name="T35" fmla="*/ 241 h 490"/>
              <a:gd name="T36" fmla="*/ 72 w 456"/>
              <a:gd name="T37" fmla="*/ 286 h 490"/>
              <a:gd name="T38" fmla="*/ 2 w 456"/>
              <a:gd name="T39" fmla="*/ 348 h 490"/>
              <a:gd name="T40" fmla="*/ 41 w 456"/>
              <a:gd name="T41" fmla="*/ 408 h 490"/>
              <a:gd name="T42" fmla="*/ 128 w 456"/>
              <a:gd name="T43" fmla="*/ 369 h 490"/>
              <a:gd name="T44" fmla="*/ 177 w 456"/>
              <a:gd name="T45" fmla="*/ 396 h 490"/>
              <a:gd name="T46" fmla="*/ 192 w 456"/>
              <a:gd name="T47" fmla="*/ 490 h 490"/>
              <a:gd name="T48" fmla="*/ 264 w 456"/>
              <a:gd name="T49" fmla="*/ 490 h 490"/>
              <a:gd name="T50" fmla="*/ 278 w 456"/>
              <a:gd name="T51" fmla="*/ 396 h 490"/>
              <a:gd name="T52" fmla="*/ 330 w 456"/>
              <a:gd name="T53" fmla="*/ 3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6" h="490">
                <a:moveTo>
                  <a:pt x="330" y="367"/>
                </a:moveTo>
                <a:cubicBezTo>
                  <a:pt x="418" y="404"/>
                  <a:pt x="418" y="404"/>
                  <a:pt x="418" y="404"/>
                </a:cubicBezTo>
                <a:cubicBezTo>
                  <a:pt x="456" y="343"/>
                  <a:pt x="456" y="343"/>
                  <a:pt x="456" y="343"/>
                </a:cubicBezTo>
                <a:cubicBezTo>
                  <a:pt x="385" y="283"/>
                  <a:pt x="385" y="283"/>
                  <a:pt x="385" y="283"/>
                </a:cubicBezTo>
                <a:cubicBezTo>
                  <a:pt x="388" y="270"/>
                  <a:pt x="390" y="256"/>
                  <a:pt x="390" y="241"/>
                </a:cubicBezTo>
                <a:cubicBezTo>
                  <a:pt x="390" y="228"/>
                  <a:pt x="388" y="215"/>
                  <a:pt x="385" y="203"/>
                </a:cubicBezTo>
                <a:cubicBezTo>
                  <a:pt x="454" y="142"/>
                  <a:pt x="454" y="142"/>
                  <a:pt x="454" y="142"/>
                </a:cubicBezTo>
                <a:cubicBezTo>
                  <a:pt x="415" y="82"/>
                  <a:pt x="415" y="82"/>
                  <a:pt x="415" y="82"/>
                </a:cubicBezTo>
                <a:cubicBezTo>
                  <a:pt x="333" y="118"/>
                  <a:pt x="333" y="118"/>
                  <a:pt x="333" y="118"/>
                </a:cubicBezTo>
                <a:cubicBezTo>
                  <a:pt x="317" y="104"/>
                  <a:pt x="298" y="94"/>
                  <a:pt x="277" y="87"/>
                </a:cubicBezTo>
                <a:cubicBezTo>
                  <a:pt x="264" y="0"/>
                  <a:pt x="264" y="0"/>
                  <a:pt x="264" y="0"/>
                </a:cubicBezTo>
                <a:cubicBezTo>
                  <a:pt x="192" y="0"/>
                  <a:pt x="192" y="0"/>
                  <a:pt x="192" y="0"/>
                </a:cubicBezTo>
                <a:cubicBezTo>
                  <a:pt x="179" y="87"/>
                  <a:pt x="179" y="87"/>
                  <a:pt x="179" y="87"/>
                </a:cubicBezTo>
                <a:cubicBezTo>
                  <a:pt x="156" y="94"/>
                  <a:pt x="136" y="106"/>
                  <a:pt x="119" y="121"/>
                </a:cubicBezTo>
                <a:cubicBezTo>
                  <a:pt x="37" y="86"/>
                  <a:pt x="37" y="86"/>
                  <a:pt x="37" y="86"/>
                </a:cubicBezTo>
                <a:cubicBezTo>
                  <a:pt x="0" y="147"/>
                  <a:pt x="0" y="147"/>
                  <a:pt x="0" y="147"/>
                </a:cubicBezTo>
                <a:cubicBezTo>
                  <a:pt x="69" y="206"/>
                  <a:pt x="69" y="206"/>
                  <a:pt x="69" y="206"/>
                </a:cubicBezTo>
                <a:cubicBezTo>
                  <a:pt x="67" y="217"/>
                  <a:pt x="65" y="229"/>
                  <a:pt x="65" y="241"/>
                </a:cubicBezTo>
                <a:cubicBezTo>
                  <a:pt x="65" y="257"/>
                  <a:pt x="68" y="272"/>
                  <a:pt x="72" y="286"/>
                </a:cubicBezTo>
                <a:cubicBezTo>
                  <a:pt x="2" y="348"/>
                  <a:pt x="2" y="348"/>
                  <a:pt x="2" y="348"/>
                </a:cubicBezTo>
                <a:cubicBezTo>
                  <a:pt x="41" y="408"/>
                  <a:pt x="41" y="408"/>
                  <a:pt x="41" y="408"/>
                </a:cubicBezTo>
                <a:cubicBezTo>
                  <a:pt x="128" y="369"/>
                  <a:pt x="128" y="369"/>
                  <a:pt x="128" y="369"/>
                </a:cubicBezTo>
                <a:cubicBezTo>
                  <a:pt x="142" y="381"/>
                  <a:pt x="159" y="390"/>
                  <a:pt x="177" y="396"/>
                </a:cubicBezTo>
                <a:cubicBezTo>
                  <a:pt x="192" y="490"/>
                  <a:pt x="192" y="490"/>
                  <a:pt x="192" y="490"/>
                </a:cubicBezTo>
                <a:cubicBezTo>
                  <a:pt x="264" y="490"/>
                  <a:pt x="264" y="490"/>
                  <a:pt x="264" y="490"/>
                </a:cubicBezTo>
                <a:cubicBezTo>
                  <a:pt x="278" y="396"/>
                  <a:pt x="278" y="396"/>
                  <a:pt x="278" y="396"/>
                </a:cubicBezTo>
                <a:cubicBezTo>
                  <a:pt x="297" y="389"/>
                  <a:pt x="315" y="380"/>
                  <a:pt x="330" y="367"/>
                </a:cubicBez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17" name="Freeform 13"/>
          <p:cNvSpPr/>
          <p:nvPr/>
        </p:nvSpPr>
        <p:spPr bwMode="auto">
          <a:xfrm>
            <a:off x="5109548" y="2207437"/>
            <a:ext cx="1414195" cy="1360127"/>
          </a:xfrm>
          <a:custGeom>
            <a:avLst/>
            <a:gdLst>
              <a:gd name="T0" fmla="*/ 99 w 497"/>
              <a:gd name="T1" fmla="*/ 302 h 478"/>
              <a:gd name="T2" fmla="*/ 123 w 497"/>
              <a:gd name="T3" fmla="*/ 340 h 478"/>
              <a:gd name="T4" fmla="*/ 84 w 497"/>
              <a:gd name="T5" fmla="*/ 425 h 478"/>
              <a:gd name="T6" fmla="*/ 144 w 497"/>
              <a:gd name="T7" fmla="*/ 464 h 478"/>
              <a:gd name="T8" fmla="*/ 207 w 497"/>
              <a:gd name="T9" fmla="*/ 393 h 478"/>
              <a:gd name="T10" fmla="*/ 264 w 497"/>
              <a:gd name="T11" fmla="*/ 397 h 478"/>
              <a:gd name="T12" fmla="*/ 315 w 497"/>
              <a:gd name="T13" fmla="*/ 478 h 478"/>
              <a:gd name="T14" fmla="*/ 381 w 497"/>
              <a:gd name="T15" fmla="*/ 449 h 478"/>
              <a:gd name="T16" fmla="*/ 356 w 497"/>
              <a:gd name="T17" fmla="*/ 357 h 478"/>
              <a:gd name="T18" fmla="*/ 392 w 497"/>
              <a:gd name="T19" fmla="*/ 309 h 478"/>
              <a:gd name="T20" fmla="*/ 487 w 497"/>
              <a:gd name="T21" fmla="*/ 307 h 478"/>
              <a:gd name="T22" fmla="*/ 497 w 497"/>
              <a:gd name="T23" fmla="*/ 236 h 478"/>
              <a:gd name="T24" fmla="*/ 407 w 497"/>
              <a:gd name="T25" fmla="*/ 210 h 478"/>
              <a:gd name="T26" fmla="*/ 395 w 497"/>
              <a:gd name="T27" fmla="*/ 170 h 478"/>
              <a:gd name="T28" fmla="*/ 375 w 497"/>
              <a:gd name="T29" fmla="*/ 137 h 478"/>
              <a:gd name="T30" fmla="*/ 413 w 497"/>
              <a:gd name="T31" fmla="*/ 54 h 478"/>
              <a:gd name="T32" fmla="*/ 353 w 497"/>
              <a:gd name="T33" fmla="*/ 14 h 478"/>
              <a:gd name="T34" fmla="*/ 294 w 497"/>
              <a:gd name="T35" fmla="*/ 81 h 478"/>
              <a:gd name="T36" fmla="*/ 229 w 497"/>
              <a:gd name="T37" fmla="*/ 75 h 478"/>
              <a:gd name="T38" fmla="*/ 182 w 497"/>
              <a:gd name="T39" fmla="*/ 0 h 478"/>
              <a:gd name="T40" fmla="*/ 116 w 497"/>
              <a:gd name="T41" fmla="*/ 29 h 478"/>
              <a:gd name="T42" fmla="*/ 139 w 497"/>
              <a:gd name="T43" fmla="*/ 115 h 478"/>
              <a:gd name="T44" fmla="*/ 99 w 497"/>
              <a:gd name="T45" fmla="*/ 170 h 478"/>
              <a:gd name="T46" fmla="*/ 10 w 497"/>
              <a:gd name="T47" fmla="*/ 171 h 478"/>
              <a:gd name="T48" fmla="*/ 0 w 497"/>
              <a:gd name="T49" fmla="*/ 242 h 478"/>
              <a:gd name="T50" fmla="*/ 88 w 497"/>
              <a:gd name="T51" fmla="*/ 268 h 478"/>
              <a:gd name="T52" fmla="*/ 99 w 497"/>
              <a:gd name="T53" fmla="*/ 30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78">
                <a:moveTo>
                  <a:pt x="99" y="302"/>
                </a:moveTo>
                <a:cubicBezTo>
                  <a:pt x="105" y="316"/>
                  <a:pt x="113" y="329"/>
                  <a:pt x="123" y="340"/>
                </a:cubicBezTo>
                <a:cubicBezTo>
                  <a:pt x="84" y="425"/>
                  <a:pt x="84" y="425"/>
                  <a:pt x="84" y="425"/>
                </a:cubicBezTo>
                <a:cubicBezTo>
                  <a:pt x="144" y="464"/>
                  <a:pt x="144" y="464"/>
                  <a:pt x="144" y="464"/>
                </a:cubicBezTo>
                <a:cubicBezTo>
                  <a:pt x="207" y="393"/>
                  <a:pt x="207" y="393"/>
                  <a:pt x="207" y="393"/>
                </a:cubicBezTo>
                <a:cubicBezTo>
                  <a:pt x="225" y="398"/>
                  <a:pt x="244" y="399"/>
                  <a:pt x="264" y="397"/>
                </a:cubicBezTo>
                <a:cubicBezTo>
                  <a:pt x="315" y="478"/>
                  <a:pt x="315" y="478"/>
                  <a:pt x="315" y="478"/>
                </a:cubicBezTo>
                <a:cubicBezTo>
                  <a:pt x="381" y="449"/>
                  <a:pt x="381" y="449"/>
                  <a:pt x="381" y="449"/>
                </a:cubicBezTo>
                <a:cubicBezTo>
                  <a:pt x="356" y="357"/>
                  <a:pt x="356" y="357"/>
                  <a:pt x="356" y="357"/>
                </a:cubicBezTo>
                <a:cubicBezTo>
                  <a:pt x="371" y="343"/>
                  <a:pt x="383" y="327"/>
                  <a:pt x="392" y="309"/>
                </a:cubicBezTo>
                <a:cubicBezTo>
                  <a:pt x="487" y="307"/>
                  <a:pt x="487" y="307"/>
                  <a:pt x="487" y="307"/>
                </a:cubicBezTo>
                <a:cubicBezTo>
                  <a:pt x="497" y="236"/>
                  <a:pt x="497" y="236"/>
                  <a:pt x="497" y="236"/>
                </a:cubicBezTo>
                <a:cubicBezTo>
                  <a:pt x="407" y="210"/>
                  <a:pt x="407" y="210"/>
                  <a:pt x="407" y="210"/>
                </a:cubicBezTo>
                <a:cubicBezTo>
                  <a:pt x="405" y="197"/>
                  <a:pt x="401" y="183"/>
                  <a:pt x="395" y="170"/>
                </a:cubicBezTo>
                <a:cubicBezTo>
                  <a:pt x="390" y="158"/>
                  <a:pt x="383" y="147"/>
                  <a:pt x="375" y="137"/>
                </a:cubicBezTo>
                <a:cubicBezTo>
                  <a:pt x="413" y="54"/>
                  <a:pt x="413" y="54"/>
                  <a:pt x="413" y="54"/>
                </a:cubicBezTo>
                <a:cubicBezTo>
                  <a:pt x="353" y="14"/>
                  <a:pt x="353" y="14"/>
                  <a:pt x="353" y="14"/>
                </a:cubicBezTo>
                <a:cubicBezTo>
                  <a:pt x="294" y="81"/>
                  <a:pt x="294" y="81"/>
                  <a:pt x="294" y="81"/>
                </a:cubicBezTo>
                <a:cubicBezTo>
                  <a:pt x="273" y="74"/>
                  <a:pt x="251" y="72"/>
                  <a:pt x="229" y="75"/>
                </a:cubicBezTo>
                <a:cubicBezTo>
                  <a:pt x="182" y="0"/>
                  <a:pt x="182" y="0"/>
                  <a:pt x="182" y="0"/>
                </a:cubicBezTo>
                <a:cubicBezTo>
                  <a:pt x="116" y="29"/>
                  <a:pt x="116" y="29"/>
                  <a:pt x="116" y="29"/>
                </a:cubicBezTo>
                <a:cubicBezTo>
                  <a:pt x="139" y="115"/>
                  <a:pt x="139" y="115"/>
                  <a:pt x="139" y="115"/>
                </a:cubicBezTo>
                <a:cubicBezTo>
                  <a:pt x="122" y="130"/>
                  <a:pt x="108" y="149"/>
                  <a:pt x="99" y="170"/>
                </a:cubicBezTo>
                <a:cubicBezTo>
                  <a:pt x="10" y="171"/>
                  <a:pt x="10" y="171"/>
                  <a:pt x="10" y="171"/>
                </a:cubicBezTo>
                <a:cubicBezTo>
                  <a:pt x="0" y="242"/>
                  <a:pt x="0" y="242"/>
                  <a:pt x="0" y="242"/>
                </a:cubicBezTo>
                <a:cubicBezTo>
                  <a:pt x="88" y="268"/>
                  <a:pt x="88" y="268"/>
                  <a:pt x="88" y="268"/>
                </a:cubicBezTo>
                <a:cubicBezTo>
                  <a:pt x="90" y="279"/>
                  <a:pt x="94" y="291"/>
                  <a:pt x="99" y="302"/>
                </a:cubicBez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18" name="Freeform 14"/>
          <p:cNvSpPr/>
          <p:nvPr/>
        </p:nvSpPr>
        <p:spPr bwMode="auto">
          <a:xfrm>
            <a:off x="4208404" y="3154239"/>
            <a:ext cx="632002" cy="688474"/>
          </a:xfrm>
          <a:custGeom>
            <a:avLst/>
            <a:gdLst>
              <a:gd name="T0" fmla="*/ 24 w 222"/>
              <a:gd name="T1" fmla="*/ 242 h 242"/>
              <a:gd name="T2" fmla="*/ 0 w 222"/>
              <a:gd name="T3" fmla="*/ 236 h 242"/>
              <a:gd name="T4" fmla="*/ 214 w 222"/>
              <a:gd name="T5" fmla="*/ 0 h 242"/>
              <a:gd name="T6" fmla="*/ 222 w 222"/>
              <a:gd name="T7" fmla="*/ 22 h 242"/>
              <a:gd name="T8" fmla="*/ 24 w 222"/>
              <a:gd name="T9" fmla="*/ 242 h 242"/>
            </a:gdLst>
            <a:ahLst/>
            <a:cxnLst>
              <a:cxn ang="0">
                <a:pos x="T0" y="T1"/>
              </a:cxn>
              <a:cxn ang="0">
                <a:pos x="T2" y="T3"/>
              </a:cxn>
              <a:cxn ang="0">
                <a:pos x="T4" y="T5"/>
              </a:cxn>
              <a:cxn ang="0">
                <a:pos x="T6" y="T7"/>
              </a:cxn>
              <a:cxn ang="0">
                <a:pos x="T8" y="T9"/>
              </a:cxn>
            </a:cxnLst>
            <a:rect l="0" t="0" r="r" b="b"/>
            <a:pathLst>
              <a:path w="222" h="242">
                <a:moveTo>
                  <a:pt x="24" y="242"/>
                </a:moveTo>
                <a:cubicBezTo>
                  <a:pt x="0" y="236"/>
                  <a:pt x="0" y="236"/>
                  <a:pt x="0" y="236"/>
                </a:cubicBezTo>
                <a:cubicBezTo>
                  <a:pt x="27" y="126"/>
                  <a:pt x="107" y="38"/>
                  <a:pt x="214" y="0"/>
                </a:cubicBezTo>
                <a:cubicBezTo>
                  <a:pt x="222" y="22"/>
                  <a:pt x="222" y="22"/>
                  <a:pt x="222" y="22"/>
                </a:cubicBezTo>
                <a:cubicBezTo>
                  <a:pt x="123" y="58"/>
                  <a:pt x="49" y="140"/>
                  <a:pt x="24" y="242"/>
                </a:cubicBez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19" name="Freeform 15"/>
          <p:cNvSpPr/>
          <p:nvPr/>
        </p:nvSpPr>
        <p:spPr bwMode="auto">
          <a:xfrm>
            <a:off x="4171157" y="3797055"/>
            <a:ext cx="153795" cy="148989"/>
          </a:xfrm>
          <a:custGeom>
            <a:avLst/>
            <a:gdLst>
              <a:gd name="T0" fmla="*/ 128 w 128"/>
              <a:gd name="T1" fmla="*/ 24 h 124"/>
              <a:gd name="T2" fmla="*/ 43 w 128"/>
              <a:gd name="T3" fmla="*/ 124 h 124"/>
              <a:gd name="T4" fmla="*/ 0 w 128"/>
              <a:gd name="T5" fmla="*/ 0 h 124"/>
              <a:gd name="T6" fmla="*/ 128 w 128"/>
              <a:gd name="T7" fmla="*/ 24 h 124"/>
            </a:gdLst>
            <a:ahLst/>
            <a:cxnLst>
              <a:cxn ang="0">
                <a:pos x="T0" y="T1"/>
              </a:cxn>
              <a:cxn ang="0">
                <a:pos x="T2" y="T3"/>
              </a:cxn>
              <a:cxn ang="0">
                <a:pos x="T4" y="T5"/>
              </a:cxn>
              <a:cxn ang="0">
                <a:pos x="T6" y="T7"/>
              </a:cxn>
            </a:cxnLst>
            <a:rect l="0" t="0" r="r" b="b"/>
            <a:pathLst>
              <a:path w="128" h="124">
                <a:moveTo>
                  <a:pt x="128" y="24"/>
                </a:moveTo>
                <a:lnTo>
                  <a:pt x="43" y="124"/>
                </a:lnTo>
                <a:lnTo>
                  <a:pt x="0" y="0"/>
                </a:lnTo>
                <a:lnTo>
                  <a:pt x="128" y="24"/>
                </a:lnTo>
                <a:close/>
              </a:path>
            </a:pathLst>
          </a:custGeom>
          <a:gradFill>
            <a:gsLst>
              <a:gs pos="0">
                <a:srgbClr val="187CFF"/>
              </a:gs>
              <a:gs pos="100000">
                <a:srgbClr val="5FF9FF"/>
              </a:gs>
            </a:gsLst>
            <a:lin ang="5400000" scaled="1"/>
          </a:gradFill>
          <a:ln w="9525">
            <a:gradFill>
              <a:gsLst>
                <a:gs pos="0">
                  <a:srgbClr val="187CFF"/>
                </a:gs>
                <a:gs pos="100000">
                  <a:srgbClr val="5FF9FF"/>
                </a:gs>
              </a:gsLst>
              <a:lin ang="5400000" scaled="1"/>
            </a:gradFill>
            <a:tailEnd type="oval" w="sm" len="sm"/>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grpSp>
        <p:nvGrpSpPr>
          <p:cNvPr id="63" name="Group 62"/>
          <p:cNvGrpSpPr/>
          <p:nvPr/>
        </p:nvGrpSpPr>
        <p:grpSpPr>
          <a:xfrm rot="3709215">
            <a:off x="7221743" y="4614653"/>
            <a:ext cx="1078970" cy="1075365"/>
            <a:chOff x="6941874" y="3238539"/>
            <a:chExt cx="1078970" cy="1075365"/>
          </a:xfrm>
          <a:gradFill>
            <a:gsLst>
              <a:gs pos="0">
                <a:srgbClr val="187CFF"/>
              </a:gs>
              <a:gs pos="100000">
                <a:srgbClr val="5FF9FF"/>
              </a:gs>
            </a:gsLst>
            <a:lin ang="5400000" scaled="1"/>
          </a:gradFill>
        </p:grpSpPr>
        <p:sp>
          <p:nvSpPr>
            <p:cNvPr id="20" name="Freeform 16"/>
            <p:cNvSpPr/>
            <p:nvPr/>
          </p:nvSpPr>
          <p:spPr bwMode="auto">
            <a:xfrm>
              <a:off x="6941874" y="3238539"/>
              <a:ext cx="1041722" cy="978042"/>
            </a:xfrm>
            <a:custGeom>
              <a:avLst/>
              <a:gdLst>
                <a:gd name="T0" fmla="*/ 343 w 366"/>
                <a:gd name="T1" fmla="*/ 344 h 344"/>
                <a:gd name="T2" fmla="*/ 0 w 366"/>
                <a:gd name="T3" fmla="*/ 24 h 344"/>
                <a:gd name="T4" fmla="*/ 6 w 366"/>
                <a:gd name="T5" fmla="*/ 0 h 344"/>
                <a:gd name="T6" fmla="*/ 366 w 366"/>
                <a:gd name="T7" fmla="*/ 336 h 344"/>
                <a:gd name="T8" fmla="*/ 343 w 366"/>
                <a:gd name="T9" fmla="*/ 344 h 344"/>
              </a:gdLst>
              <a:ahLst/>
              <a:cxnLst>
                <a:cxn ang="0">
                  <a:pos x="T0" y="T1"/>
                </a:cxn>
                <a:cxn ang="0">
                  <a:pos x="T2" y="T3"/>
                </a:cxn>
                <a:cxn ang="0">
                  <a:pos x="T4" y="T5"/>
                </a:cxn>
                <a:cxn ang="0">
                  <a:pos x="T6" y="T7"/>
                </a:cxn>
                <a:cxn ang="0">
                  <a:pos x="T8" y="T9"/>
                </a:cxn>
              </a:cxnLst>
              <a:rect l="0" t="0" r="r" b="b"/>
              <a:pathLst>
                <a:path w="366" h="344">
                  <a:moveTo>
                    <a:pt x="343" y="344"/>
                  </a:moveTo>
                  <a:cubicBezTo>
                    <a:pt x="293" y="185"/>
                    <a:pt x="162" y="63"/>
                    <a:pt x="0" y="24"/>
                  </a:cubicBezTo>
                  <a:cubicBezTo>
                    <a:pt x="6" y="0"/>
                    <a:pt x="6" y="0"/>
                    <a:pt x="6" y="0"/>
                  </a:cubicBezTo>
                  <a:cubicBezTo>
                    <a:pt x="176" y="41"/>
                    <a:pt x="314" y="170"/>
                    <a:pt x="366" y="336"/>
                  </a:cubicBezTo>
                  <a:lnTo>
                    <a:pt x="343" y="344"/>
                  </a:ln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21" name="Freeform 17"/>
            <p:cNvSpPr/>
            <p:nvPr/>
          </p:nvSpPr>
          <p:spPr bwMode="auto">
            <a:xfrm>
              <a:off x="7869452" y="4162512"/>
              <a:ext cx="151392" cy="151392"/>
            </a:xfrm>
            <a:custGeom>
              <a:avLst/>
              <a:gdLst>
                <a:gd name="T0" fmla="*/ 126 w 126"/>
                <a:gd name="T1" fmla="*/ 0 h 126"/>
                <a:gd name="T2" fmla="*/ 93 w 126"/>
                <a:gd name="T3" fmla="*/ 126 h 126"/>
                <a:gd name="T4" fmla="*/ 0 w 126"/>
                <a:gd name="T5" fmla="*/ 36 h 126"/>
                <a:gd name="T6" fmla="*/ 126 w 126"/>
                <a:gd name="T7" fmla="*/ 0 h 126"/>
              </a:gdLst>
              <a:ahLst/>
              <a:cxnLst>
                <a:cxn ang="0">
                  <a:pos x="T0" y="T1"/>
                </a:cxn>
                <a:cxn ang="0">
                  <a:pos x="T2" y="T3"/>
                </a:cxn>
                <a:cxn ang="0">
                  <a:pos x="T4" y="T5"/>
                </a:cxn>
                <a:cxn ang="0">
                  <a:pos x="T6" y="T7"/>
                </a:cxn>
              </a:cxnLst>
              <a:rect l="0" t="0" r="r" b="b"/>
              <a:pathLst>
                <a:path w="126" h="126">
                  <a:moveTo>
                    <a:pt x="126" y="0"/>
                  </a:moveTo>
                  <a:lnTo>
                    <a:pt x="93" y="126"/>
                  </a:lnTo>
                  <a:lnTo>
                    <a:pt x="0" y="36"/>
                  </a:lnTo>
                  <a:lnTo>
                    <a:pt x="126" y="0"/>
                  </a:ln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grpSp>
      <p:sp>
        <p:nvSpPr>
          <p:cNvPr id="22" name="Freeform 18"/>
          <p:cNvSpPr/>
          <p:nvPr/>
        </p:nvSpPr>
        <p:spPr bwMode="auto">
          <a:xfrm>
            <a:off x="4845213" y="1974341"/>
            <a:ext cx="544291" cy="756961"/>
          </a:xfrm>
          <a:custGeom>
            <a:avLst/>
            <a:gdLst>
              <a:gd name="T0" fmla="*/ 24 w 191"/>
              <a:gd name="T1" fmla="*/ 266 h 266"/>
              <a:gd name="T2" fmla="*/ 0 w 191"/>
              <a:gd name="T3" fmla="*/ 263 h 266"/>
              <a:gd name="T4" fmla="*/ 180 w 191"/>
              <a:gd name="T5" fmla="*/ 0 h 266"/>
              <a:gd name="T6" fmla="*/ 191 w 191"/>
              <a:gd name="T7" fmla="*/ 21 h 266"/>
              <a:gd name="T8" fmla="*/ 24 w 191"/>
              <a:gd name="T9" fmla="*/ 266 h 266"/>
            </a:gdLst>
            <a:ahLst/>
            <a:cxnLst>
              <a:cxn ang="0">
                <a:pos x="T0" y="T1"/>
              </a:cxn>
              <a:cxn ang="0">
                <a:pos x="T2" y="T3"/>
              </a:cxn>
              <a:cxn ang="0">
                <a:pos x="T4" y="T5"/>
              </a:cxn>
              <a:cxn ang="0">
                <a:pos x="T6" y="T7"/>
              </a:cxn>
              <a:cxn ang="0">
                <a:pos x="T8" y="T9"/>
              </a:cxn>
            </a:cxnLst>
            <a:rect l="0" t="0" r="r" b="b"/>
            <a:pathLst>
              <a:path w="191" h="266">
                <a:moveTo>
                  <a:pt x="24" y="266"/>
                </a:moveTo>
                <a:cubicBezTo>
                  <a:pt x="0" y="263"/>
                  <a:pt x="0" y="263"/>
                  <a:pt x="0" y="263"/>
                </a:cubicBezTo>
                <a:cubicBezTo>
                  <a:pt x="12" y="151"/>
                  <a:pt x="79" y="52"/>
                  <a:pt x="180" y="0"/>
                </a:cubicBezTo>
                <a:cubicBezTo>
                  <a:pt x="191" y="21"/>
                  <a:pt x="191" y="21"/>
                  <a:pt x="191" y="21"/>
                </a:cubicBezTo>
                <a:cubicBezTo>
                  <a:pt x="98" y="70"/>
                  <a:pt x="35" y="161"/>
                  <a:pt x="24" y="266"/>
                </a:cubicBezTo>
                <a:close/>
              </a:path>
            </a:pathLst>
          </a:cu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sp>
        <p:nvSpPr>
          <p:cNvPr id="23" name="Freeform 19"/>
          <p:cNvSpPr/>
          <p:nvPr/>
        </p:nvSpPr>
        <p:spPr bwMode="auto">
          <a:xfrm>
            <a:off x="5321017" y="1943101"/>
            <a:ext cx="156198" cy="141780"/>
          </a:xfrm>
          <a:custGeom>
            <a:avLst/>
            <a:gdLst>
              <a:gd name="T0" fmla="*/ 0 w 130"/>
              <a:gd name="T1" fmla="*/ 0 h 118"/>
              <a:gd name="T2" fmla="*/ 130 w 130"/>
              <a:gd name="T3" fmla="*/ 14 h 118"/>
              <a:gd name="T4" fmla="*/ 54 w 130"/>
              <a:gd name="T5" fmla="*/ 118 h 118"/>
              <a:gd name="T6" fmla="*/ 0 w 130"/>
              <a:gd name="T7" fmla="*/ 0 h 118"/>
            </a:gdLst>
            <a:ahLst/>
            <a:cxnLst>
              <a:cxn ang="0">
                <a:pos x="T0" y="T1"/>
              </a:cxn>
              <a:cxn ang="0">
                <a:pos x="T2" y="T3"/>
              </a:cxn>
              <a:cxn ang="0">
                <a:pos x="T4" y="T5"/>
              </a:cxn>
              <a:cxn ang="0">
                <a:pos x="T6" y="T7"/>
              </a:cxn>
            </a:cxnLst>
            <a:rect l="0" t="0" r="r" b="b"/>
            <a:pathLst>
              <a:path w="130" h="118">
                <a:moveTo>
                  <a:pt x="0" y="0"/>
                </a:moveTo>
                <a:lnTo>
                  <a:pt x="130" y="14"/>
                </a:lnTo>
                <a:lnTo>
                  <a:pt x="54" y="118"/>
                </a:lnTo>
                <a:lnTo>
                  <a:pt x="0" y="0"/>
                </a:lnTo>
                <a:close/>
              </a:path>
            </a:pathLst>
          </a:custGeom>
          <a:gradFill>
            <a:gsLst>
              <a:gs pos="0">
                <a:srgbClr val="187CFF"/>
              </a:gs>
              <a:gs pos="100000">
                <a:srgbClr val="5FF9FF"/>
              </a:gs>
            </a:gsLst>
            <a:lin ang="5400000" scaled="1"/>
          </a:gradFill>
          <a:ln w="9525">
            <a:gradFill>
              <a:gsLst>
                <a:gs pos="0">
                  <a:srgbClr val="187CFF"/>
                </a:gs>
                <a:gs pos="100000">
                  <a:srgbClr val="5FF9FF"/>
                </a:gs>
              </a:gsLst>
              <a:lin ang="5400000" scaled="1"/>
            </a:gradFill>
            <a:tailEnd type="oval" w="sm" len="sm"/>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a:lnSpc>
                <a:spcPct val="130000"/>
              </a:lnSpc>
            </a:pPr>
            <a:endParaRPr lang="en-US">
              <a:solidFill>
                <a:schemeClr val="bg1"/>
              </a:solidFill>
              <a:latin typeface="红豆幼黑体" panose="02000509000000000000" charset="-122"/>
              <a:ea typeface="红豆幼黑体" panose="02000509000000000000" charset="-122"/>
              <a:cs typeface="+mn-ea"/>
              <a:sym typeface="+mn-lt"/>
            </a:endParaRPr>
          </a:p>
        </p:txBody>
      </p:sp>
      <p:grpSp>
        <p:nvGrpSpPr>
          <p:cNvPr id="24" name="Group 23"/>
          <p:cNvGrpSpPr/>
          <p:nvPr/>
        </p:nvGrpSpPr>
        <p:grpSpPr>
          <a:xfrm>
            <a:off x="5665833" y="2706525"/>
            <a:ext cx="301625" cy="361950"/>
            <a:chOff x="3421063" y="2524125"/>
            <a:chExt cx="301625" cy="361950"/>
          </a:xfrm>
          <a:solidFill>
            <a:schemeClr val="bg1"/>
          </a:solidFill>
        </p:grpSpPr>
        <p:sp>
          <p:nvSpPr>
            <p:cNvPr id="25" name="Freeform 24"/>
            <p:cNvSpPr>
              <a:spLocks noEditPoints="1"/>
            </p:cNvSpPr>
            <p:nvPr/>
          </p:nvSpPr>
          <p:spPr bwMode="auto">
            <a:xfrm>
              <a:off x="3421063" y="2584450"/>
              <a:ext cx="301625" cy="301625"/>
            </a:xfrm>
            <a:custGeom>
              <a:avLst/>
              <a:gdLst>
                <a:gd name="T0" fmla="*/ 70 w 80"/>
                <a:gd name="T1" fmla="*/ 13 h 80"/>
                <a:gd name="T2" fmla="*/ 74 w 80"/>
                <a:gd name="T3" fmla="*/ 9 h 80"/>
                <a:gd name="T4" fmla="*/ 75 w 80"/>
                <a:gd name="T5" fmla="*/ 9 h 80"/>
                <a:gd name="T6" fmla="*/ 76 w 80"/>
                <a:gd name="T7" fmla="*/ 10 h 80"/>
                <a:gd name="T8" fmla="*/ 77 w 80"/>
                <a:gd name="T9" fmla="*/ 9 h 80"/>
                <a:gd name="T10" fmla="*/ 77 w 80"/>
                <a:gd name="T11" fmla="*/ 7 h 80"/>
                <a:gd name="T12" fmla="*/ 73 w 80"/>
                <a:gd name="T13" fmla="*/ 3 h 80"/>
                <a:gd name="T14" fmla="*/ 71 w 80"/>
                <a:gd name="T15" fmla="*/ 3 h 80"/>
                <a:gd name="T16" fmla="*/ 71 w 80"/>
                <a:gd name="T17" fmla="*/ 5 h 80"/>
                <a:gd name="T18" fmla="*/ 71 w 80"/>
                <a:gd name="T19" fmla="*/ 6 h 80"/>
                <a:gd name="T20" fmla="*/ 67 w 80"/>
                <a:gd name="T21" fmla="*/ 10 h 80"/>
                <a:gd name="T22" fmla="*/ 40 w 80"/>
                <a:gd name="T23" fmla="*/ 0 h 80"/>
                <a:gd name="T24" fmla="*/ 0 w 80"/>
                <a:gd name="T25" fmla="*/ 40 h 80"/>
                <a:gd name="T26" fmla="*/ 40 w 80"/>
                <a:gd name="T27" fmla="*/ 80 h 80"/>
                <a:gd name="T28" fmla="*/ 80 w 80"/>
                <a:gd name="T29" fmla="*/ 40 h 80"/>
                <a:gd name="T30" fmla="*/ 70 w 80"/>
                <a:gd name="T31" fmla="*/ 13 h 80"/>
                <a:gd name="T32" fmla="*/ 41 w 80"/>
                <a:gd name="T33" fmla="*/ 41 h 80"/>
                <a:gd name="T34" fmla="*/ 40 w 80"/>
                <a:gd name="T35" fmla="*/ 42 h 80"/>
                <a:gd name="T36" fmla="*/ 39 w 80"/>
                <a:gd name="T37" fmla="*/ 41 h 80"/>
                <a:gd name="T38" fmla="*/ 21 w 80"/>
                <a:gd name="T39" fmla="*/ 23 h 80"/>
                <a:gd name="T40" fmla="*/ 21 w 80"/>
                <a:gd name="T41" fmla="*/ 21 h 80"/>
                <a:gd name="T42" fmla="*/ 23 w 80"/>
                <a:gd name="T43" fmla="*/ 21 h 80"/>
                <a:gd name="T44" fmla="*/ 41 w 80"/>
                <a:gd name="T45" fmla="*/ 39 h 80"/>
                <a:gd name="T46" fmla="*/ 41 w 80"/>
                <a:gd name="T4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70" y="13"/>
                  </a:moveTo>
                  <a:cubicBezTo>
                    <a:pt x="74" y="9"/>
                    <a:pt x="74" y="9"/>
                    <a:pt x="74" y="9"/>
                  </a:cubicBezTo>
                  <a:cubicBezTo>
                    <a:pt x="75" y="9"/>
                    <a:pt x="75" y="9"/>
                    <a:pt x="75" y="9"/>
                  </a:cubicBezTo>
                  <a:cubicBezTo>
                    <a:pt x="75" y="10"/>
                    <a:pt x="75" y="10"/>
                    <a:pt x="76" y="10"/>
                  </a:cubicBezTo>
                  <a:cubicBezTo>
                    <a:pt x="77" y="10"/>
                    <a:pt x="77" y="10"/>
                    <a:pt x="77" y="9"/>
                  </a:cubicBezTo>
                  <a:cubicBezTo>
                    <a:pt x="78" y="9"/>
                    <a:pt x="78" y="7"/>
                    <a:pt x="77" y="7"/>
                  </a:cubicBezTo>
                  <a:cubicBezTo>
                    <a:pt x="73" y="3"/>
                    <a:pt x="73" y="3"/>
                    <a:pt x="73" y="3"/>
                  </a:cubicBezTo>
                  <a:cubicBezTo>
                    <a:pt x="73" y="2"/>
                    <a:pt x="71" y="2"/>
                    <a:pt x="71" y="3"/>
                  </a:cubicBezTo>
                  <a:cubicBezTo>
                    <a:pt x="70" y="3"/>
                    <a:pt x="70" y="5"/>
                    <a:pt x="71" y="5"/>
                  </a:cubicBezTo>
                  <a:cubicBezTo>
                    <a:pt x="71" y="6"/>
                    <a:pt x="71" y="6"/>
                    <a:pt x="71" y="6"/>
                  </a:cubicBezTo>
                  <a:cubicBezTo>
                    <a:pt x="67" y="10"/>
                    <a:pt x="67" y="10"/>
                    <a:pt x="67" y="10"/>
                  </a:cubicBezTo>
                  <a:cubicBezTo>
                    <a:pt x="60" y="4"/>
                    <a:pt x="50" y="0"/>
                    <a:pt x="40" y="0"/>
                  </a:cubicBezTo>
                  <a:cubicBezTo>
                    <a:pt x="18" y="0"/>
                    <a:pt x="0" y="18"/>
                    <a:pt x="0" y="40"/>
                  </a:cubicBezTo>
                  <a:cubicBezTo>
                    <a:pt x="0" y="62"/>
                    <a:pt x="18" y="80"/>
                    <a:pt x="40" y="80"/>
                  </a:cubicBezTo>
                  <a:cubicBezTo>
                    <a:pt x="62" y="80"/>
                    <a:pt x="80" y="62"/>
                    <a:pt x="80" y="40"/>
                  </a:cubicBezTo>
                  <a:cubicBezTo>
                    <a:pt x="80" y="30"/>
                    <a:pt x="76" y="20"/>
                    <a:pt x="70" y="13"/>
                  </a:cubicBezTo>
                  <a:close/>
                  <a:moveTo>
                    <a:pt x="41" y="41"/>
                  </a:moveTo>
                  <a:cubicBezTo>
                    <a:pt x="41" y="42"/>
                    <a:pt x="41" y="42"/>
                    <a:pt x="40" y="42"/>
                  </a:cubicBezTo>
                  <a:cubicBezTo>
                    <a:pt x="39" y="42"/>
                    <a:pt x="39" y="42"/>
                    <a:pt x="39" y="41"/>
                  </a:cubicBezTo>
                  <a:cubicBezTo>
                    <a:pt x="21" y="23"/>
                    <a:pt x="21" y="23"/>
                    <a:pt x="21" y="23"/>
                  </a:cubicBezTo>
                  <a:cubicBezTo>
                    <a:pt x="20" y="23"/>
                    <a:pt x="20" y="21"/>
                    <a:pt x="21" y="21"/>
                  </a:cubicBezTo>
                  <a:cubicBezTo>
                    <a:pt x="21" y="20"/>
                    <a:pt x="23" y="20"/>
                    <a:pt x="23" y="21"/>
                  </a:cubicBezTo>
                  <a:cubicBezTo>
                    <a:pt x="41" y="39"/>
                    <a:pt x="41" y="39"/>
                    <a:pt x="41" y="39"/>
                  </a:cubicBezTo>
                  <a:cubicBezTo>
                    <a:pt x="42" y="39"/>
                    <a:pt x="42" y="41"/>
                    <a:pt x="4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26" name="Freeform 25"/>
            <p:cNvSpPr/>
            <p:nvPr/>
          </p:nvSpPr>
          <p:spPr bwMode="auto">
            <a:xfrm>
              <a:off x="3519488" y="2524125"/>
              <a:ext cx="104775" cy="52388"/>
            </a:xfrm>
            <a:custGeom>
              <a:avLst/>
              <a:gdLst>
                <a:gd name="T0" fmla="*/ 2 w 28"/>
                <a:gd name="T1" fmla="*/ 4 h 14"/>
                <a:gd name="T2" fmla="*/ 8 w 28"/>
                <a:gd name="T3" fmla="*/ 4 h 14"/>
                <a:gd name="T4" fmla="*/ 8 w 28"/>
                <a:gd name="T5" fmla="*/ 12 h 14"/>
                <a:gd name="T6" fmla="*/ 10 w 28"/>
                <a:gd name="T7" fmla="*/ 14 h 14"/>
                <a:gd name="T8" fmla="*/ 18 w 28"/>
                <a:gd name="T9" fmla="*/ 14 h 14"/>
                <a:gd name="T10" fmla="*/ 20 w 28"/>
                <a:gd name="T11" fmla="*/ 12 h 14"/>
                <a:gd name="T12" fmla="*/ 20 w 28"/>
                <a:gd name="T13" fmla="*/ 4 h 14"/>
                <a:gd name="T14" fmla="*/ 26 w 28"/>
                <a:gd name="T15" fmla="*/ 4 h 14"/>
                <a:gd name="T16" fmla="*/ 28 w 28"/>
                <a:gd name="T17" fmla="*/ 2 h 14"/>
                <a:gd name="T18" fmla="*/ 26 w 28"/>
                <a:gd name="T19" fmla="*/ 0 h 14"/>
                <a:gd name="T20" fmla="*/ 18 w 28"/>
                <a:gd name="T21" fmla="*/ 0 h 14"/>
                <a:gd name="T22" fmla="*/ 10 w 28"/>
                <a:gd name="T23" fmla="*/ 0 h 14"/>
                <a:gd name="T24" fmla="*/ 2 w 28"/>
                <a:gd name="T25" fmla="*/ 0 h 14"/>
                <a:gd name="T26" fmla="*/ 0 w 28"/>
                <a:gd name="T27" fmla="*/ 2 h 14"/>
                <a:gd name="T28" fmla="*/ 2 w 28"/>
                <a:gd name="T2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2" y="4"/>
                  </a:moveTo>
                  <a:cubicBezTo>
                    <a:pt x="8" y="4"/>
                    <a:pt x="8" y="4"/>
                    <a:pt x="8" y="4"/>
                  </a:cubicBezTo>
                  <a:cubicBezTo>
                    <a:pt x="8" y="12"/>
                    <a:pt x="8" y="12"/>
                    <a:pt x="8" y="12"/>
                  </a:cubicBezTo>
                  <a:cubicBezTo>
                    <a:pt x="8" y="13"/>
                    <a:pt x="9" y="14"/>
                    <a:pt x="10" y="14"/>
                  </a:cubicBezTo>
                  <a:cubicBezTo>
                    <a:pt x="18" y="14"/>
                    <a:pt x="18" y="14"/>
                    <a:pt x="18" y="14"/>
                  </a:cubicBezTo>
                  <a:cubicBezTo>
                    <a:pt x="19" y="14"/>
                    <a:pt x="20" y="13"/>
                    <a:pt x="20" y="12"/>
                  </a:cubicBezTo>
                  <a:cubicBezTo>
                    <a:pt x="20" y="4"/>
                    <a:pt x="20" y="4"/>
                    <a:pt x="20" y="4"/>
                  </a:cubicBezTo>
                  <a:cubicBezTo>
                    <a:pt x="26" y="4"/>
                    <a:pt x="26" y="4"/>
                    <a:pt x="26" y="4"/>
                  </a:cubicBezTo>
                  <a:cubicBezTo>
                    <a:pt x="27" y="4"/>
                    <a:pt x="28" y="3"/>
                    <a:pt x="28" y="2"/>
                  </a:cubicBezTo>
                  <a:cubicBezTo>
                    <a:pt x="28" y="1"/>
                    <a:pt x="27" y="0"/>
                    <a:pt x="26" y="0"/>
                  </a:cubicBezTo>
                  <a:cubicBezTo>
                    <a:pt x="18" y="0"/>
                    <a:pt x="18" y="0"/>
                    <a:pt x="18" y="0"/>
                  </a:cubicBezTo>
                  <a:cubicBezTo>
                    <a:pt x="10" y="0"/>
                    <a:pt x="10" y="0"/>
                    <a:pt x="10"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grpSp>
      <p:grpSp>
        <p:nvGrpSpPr>
          <p:cNvPr id="27" name="Group 26"/>
          <p:cNvGrpSpPr/>
          <p:nvPr/>
        </p:nvGrpSpPr>
        <p:grpSpPr>
          <a:xfrm>
            <a:off x="4935808" y="3891483"/>
            <a:ext cx="360363" cy="330201"/>
            <a:chOff x="2670175" y="1458913"/>
            <a:chExt cx="360363" cy="330201"/>
          </a:xfrm>
          <a:solidFill>
            <a:schemeClr val="bg1"/>
          </a:solidFill>
        </p:grpSpPr>
        <p:sp>
          <p:nvSpPr>
            <p:cNvPr id="28" name="Freeform 27"/>
            <p:cNvSpPr/>
            <p:nvPr/>
          </p:nvSpPr>
          <p:spPr bwMode="auto">
            <a:xfrm>
              <a:off x="2670175" y="1458913"/>
              <a:ext cx="349250" cy="206375"/>
            </a:xfrm>
            <a:custGeom>
              <a:avLst/>
              <a:gdLst>
                <a:gd name="T0" fmla="*/ 1 w 93"/>
                <a:gd name="T1" fmla="*/ 38 h 55"/>
                <a:gd name="T2" fmla="*/ 0 w 93"/>
                <a:gd name="T3" fmla="*/ 40 h 55"/>
                <a:gd name="T4" fmla="*/ 1 w 93"/>
                <a:gd name="T5" fmla="*/ 42 h 55"/>
                <a:gd name="T6" fmla="*/ 34 w 93"/>
                <a:gd name="T7" fmla="*/ 55 h 55"/>
                <a:gd name="T8" fmla="*/ 93 w 93"/>
                <a:gd name="T9" fmla="*/ 0 h 55"/>
                <a:gd name="T10" fmla="*/ 1 w 93"/>
                <a:gd name="T11" fmla="*/ 38 h 55"/>
              </a:gdLst>
              <a:ahLst/>
              <a:cxnLst>
                <a:cxn ang="0">
                  <a:pos x="T0" y="T1"/>
                </a:cxn>
                <a:cxn ang="0">
                  <a:pos x="T2" y="T3"/>
                </a:cxn>
                <a:cxn ang="0">
                  <a:pos x="T4" y="T5"/>
                </a:cxn>
                <a:cxn ang="0">
                  <a:pos x="T6" y="T7"/>
                </a:cxn>
                <a:cxn ang="0">
                  <a:pos x="T8" y="T9"/>
                </a:cxn>
                <a:cxn ang="0">
                  <a:pos x="T10" y="T11"/>
                </a:cxn>
              </a:cxnLst>
              <a:rect l="0" t="0" r="r" b="b"/>
              <a:pathLst>
                <a:path w="93" h="55">
                  <a:moveTo>
                    <a:pt x="1" y="38"/>
                  </a:moveTo>
                  <a:cubicBezTo>
                    <a:pt x="0" y="38"/>
                    <a:pt x="0" y="39"/>
                    <a:pt x="0" y="40"/>
                  </a:cubicBezTo>
                  <a:cubicBezTo>
                    <a:pt x="0" y="41"/>
                    <a:pt x="1" y="42"/>
                    <a:pt x="1" y="42"/>
                  </a:cubicBezTo>
                  <a:cubicBezTo>
                    <a:pt x="34" y="55"/>
                    <a:pt x="34" y="55"/>
                    <a:pt x="34" y="55"/>
                  </a:cubicBezTo>
                  <a:cubicBezTo>
                    <a:pt x="93" y="0"/>
                    <a:pt x="93" y="0"/>
                    <a:pt x="93" y="0"/>
                  </a:cubicBezTo>
                  <a:lnTo>
                    <a:pt x="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29" name="Freeform 28"/>
            <p:cNvSpPr/>
            <p:nvPr/>
          </p:nvSpPr>
          <p:spPr bwMode="auto">
            <a:xfrm>
              <a:off x="2805113" y="1470026"/>
              <a:ext cx="225425" cy="319088"/>
            </a:xfrm>
            <a:custGeom>
              <a:avLst/>
              <a:gdLst>
                <a:gd name="T0" fmla="*/ 0 w 60"/>
                <a:gd name="T1" fmla="*/ 56 h 85"/>
                <a:gd name="T2" fmla="*/ 0 w 60"/>
                <a:gd name="T3" fmla="*/ 56 h 85"/>
                <a:gd name="T4" fmla="*/ 0 w 60"/>
                <a:gd name="T5" fmla="*/ 83 h 85"/>
                <a:gd name="T6" fmla="*/ 2 w 60"/>
                <a:gd name="T7" fmla="*/ 85 h 85"/>
                <a:gd name="T8" fmla="*/ 4 w 60"/>
                <a:gd name="T9" fmla="*/ 84 h 85"/>
                <a:gd name="T10" fmla="*/ 17 w 60"/>
                <a:gd name="T11" fmla="*/ 61 h 85"/>
                <a:gd name="T12" fmla="*/ 41 w 60"/>
                <a:gd name="T13" fmla="*/ 75 h 85"/>
                <a:gd name="T14" fmla="*/ 43 w 60"/>
                <a:gd name="T15" fmla="*/ 75 h 85"/>
                <a:gd name="T16" fmla="*/ 44 w 60"/>
                <a:gd name="T17" fmla="*/ 73 h 85"/>
                <a:gd name="T18" fmla="*/ 60 w 60"/>
                <a:gd name="T19" fmla="*/ 0 h 85"/>
                <a:gd name="T20" fmla="*/ 0 w 60"/>
                <a:gd name="T21"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5">
                  <a:moveTo>
                    <a:pt x="0" y="56"/>
                  </a:moveTo>
                  <a:cubicBezTo>
                    <a:pt x="0" y="56"/>
                    <a:pt x="0" y="56"/>
                    <a:pt x="0" y="56"/>
                  </a:cubicBezTo>
                  <a:cubicBezTo>
                    <a:pt x="0" y="83"/>
                    <a:pt x="0" y="83"/>
                    <a:pt x="0" y="83"/>
                  </a:cubicBezTo>
                  <a:cubicBezTo>
                    <a:pt x="0" y="84"/>
                    <a:pt x="1" y="85"/>
                    <a:pt x="2" y="85"/>
                  </a:cubicBezTo>
                  <a:cubicBezTo>
                    <a:pt x="3" y="85"/>
                    <a:pt x="3" y="85"/>
                    <a:pt x="4" y="84"/>
                  </a:cubicBezTo>
                  <a:cubicBezTo>
                    <a:pt x="17" y="61"/>
                    <a:pt x="17" y="61"/>
                    <a:pt x="17" y="61"/>
                  </a:cubicBezTo>
                  <a:cubicBezTo>
                    <a:pt x="41" y="75"/>
                    <a:pt x="41" y="75"/>
                    <a:pt x="41" y="75"/>
                  </a:cubicBezTo>
                  <a:cubicBezTo>
                    <a:pt x="42" y="75"/>
                    <a:pt x="42" y="75"/>
                    <a:pt x="43" y="75"/>
                  </a:cubicBezTo>
                  <a:cubicBezTo>
                    <a:pt x="43" y="75"/>
                    <a:pt x="44" y="74"/>
                    <a:pt x="44" y="73"/>
                  </a:cubicBezTo>
                  <a:cubicBezTo>
                    <a:pt x="60" y="0"/>
                    <a:pt x="60" y="0"/>
                    <a:pt x="60" y="0"/>
                  </a:cubicBez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grpSp>
      <p:grpSp>
        <p:nvGrpSpPr>
          <p:cNvPr id="30" name="Group 29"/>
          <p:cNvGrpSpPr/>
          <p:nvPr/>
        </p:nvGrpSpPr>
        <p:grpSpPr>
          <a:xfrm>
            <a:off x="6330918" y="4483100"/>
            <a:ext cx="565882" cy="568372"/>
            <a:chOff x="8445501" y="1787525"/>
            <a:chExt cx="360363" cy="361950"/>
          </a:xfrm>
          <a:solidFill>
            <a:schemeClr val="bg1"/>
          </a:solidFill>
        </p:grpSpPr>
        <p:sp>
          <p:nvSpPr>
            <p:cNvPr id="31" name="Freeform 311"/>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2" name="Freeform 312"/>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3" name="Freeform 313"/>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4" name="Freeform 314"/>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5" name="Freeform 315"/>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6" name="Freeform 316"/>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7" name="Freeform 317"/>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8" name="Freeform 318"/>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39" name="Freeform 319"/>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sp>
          <p:nvSpPr>
            <p:cNvPr id="40" name="Freeform 320"/>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id-ID">
                <a:solidFill>
                  <a:schemeClr val="bg1"/>
                </a:solidFill>
                <a:latin typeface="红豆幼黑体" panose="02000509000000000000" charset="-122"/>
                <a:ea typeface="红豆幼黑体" panose="02000509000000000000" charset="-122"/>
                <a:cs typeface="+mn-ea"/>
                <a:sym typeface="+mn-lt"/>
              </a:endParaRPr>
            </a:p>
          </p:txBody>
        </p:sp>
      </p:grpSp>
      <p:grpSp>
        <p:nvGrpSpPr>
          <p:cNvPr id="72" name="Group 71"/>
          <p:cNvGrpSpPr/>
          <p:nvPr/>
        </p:nvGrpSpPr>
        <p:grpSpPr>
          <a:xfrm>
            <a:off x="3933198" y="4584096"/>
            <a:ext cx="888546" cy="347240"/>
            <a:chOff x="3933198" y="4584096"/>
            <a:chExt cx="888546" cy="347240"/>
          </a:xfrm>
        </p:grpSpPr>
        <p:cxnSp>
          <p:nvCxnSpPr>
            <p:cNvPr id="45" name="Straight Connector 44"/>
            <p:cNvCxnSpPr/>
            <p:nvPr/>
          </p:nvCxnSpPr>
          <p:spPr>
            <a:xfrm flipH="1">
              <a:off x="4474504" y="4584096"/>
              <a:ext cx="347240" cy="347240"/>
            </a:xfrm>
            <a:prstGeom prst="line">
              <a:avLst/>
            </a:prstGeom>
            <a:ln w="9525">
              <a:gradFill>
                <a:gsLst>
                  <a:gs pos="0">
                    <a:srgbClr val="187CFF"/>
                  </a:gs>
                  <a:gs pos="100000">
                    <a:srgbClr val="5FF9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33198" y="4931336"/>
              <a:ext cx="541306" cy="0"/>
            </a:xfrm>
            <a:prstGeom prst="line">
              <a:avLst/>
            </a:prstGeom>
            <a:ln w="9525">
              <a:gradFill>
                <a:gsLst>
                  <a:gs pos="0">
                    <a:srgbClr val="187CFF"/>
                  </a:gs>
                  <a:gs pos="100000">
                    <a:srgbClr val="5FF9FF"/>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a:off x="7573020" y="4097858"/>
            <a:ext cx="609927" cy="0"/>
          </a:xfrm>
          <a:prstGeom prst="line">
            <a:avLst/>
          </a:prstGeom>
          <a:ln w="9525">
            <a:gradFill>
              <a:gsLst>
                <a:gs pos="0">
                  <a:srgbClr val="187CFF"/>
                </a:gs>
                <a:gs pos="100000">
                  <a:srgbClr val="5FF9FF"/>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933198" y="2887500"/>
            <a:ext cx="1002610" cy="0"/>
          </a:xfrm>
          <a:prstGeom prst="line">
            <a:avLst/>
          </a:prstGeom>
          <a:ln w="9525">
            <a:gradFill>
              <a:gsLst>
                <a:gs pos="0">
                  <a:srgbClr val="187CFF"/>
                </a:gs>
                <a:gs pos="100000">
                  <a:srgbClr val="5FF9FF"/>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555751" y="2187268"/>
            <a:ext cx="2155224" cy="359410"/>
          </a:xfrm>
          <a:prstGeom prst="rect">
            <a:avLst/>
          </a:prstGeom>
          <a:noFill/>
        </p:spPr>
        <p:txBody>
          <a:bodyPr wrap="square" lIns="0" tIns="0" rIns="0" bIns="0" rtlCol="0">
            <a:spAutoFit/>
          </a:bodyPr>
          <a:lstStyle/>
          <a:p>
            <a:pPr algn="r">
              <a:lnSpc>
                <a:spcPct val="130000"/>
              </a:lnSpc>
            </a:pPr>
            <a:r>
              <a:rPr lang="zh-CN" altLang="en-US"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发生火情时</a:t>
            </a:r>
          </a:p>
        </p:txBody>
      </p:sp>
      <p:sp>
        <p:nvSpPr>
          <p:cNvPr id="57" name="TextBox 56"/>
          <p:cNvSpPr txBox="1"/>
          <p:nvPr/>
        </p:nvSpPr>
        <p:spPr>
          <a:xfrm>
            <a:off x="1555751" y="4494297"/>
            <a:ext cx="2155223" cy="359410"/>
          </a:xfrm>
          <a:prstGeom prst="rect">
            <a:avLst/>
          </a:prstGeom>
          <a:noFill/>
        </p:spPr>
        <p:txBody>
          <a:bodyPr wrap="square" lIns="0" tIns="0" rIns="0" bIns="0" rtlCol="0">
            <a:spAutoFit/>
          </a:bodyPr>
          <a:lstStyle/>
          <a:p>
            <a:pPr algn="r">
              <a:lnSpc>
                <a:spcPct val="130000"/>
              </a:lnSpc>
            </a:pPr>
            <a:r>
              <a:rPr lang="zh-CN" altLang="en-US"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发生火灾时</a:t>
            </a:r>
          </a:p>
        </p:txBody>
      </p:sp>
      <p:sp>
        <p:nvSpPr>
          <p:cNvPr id="60" name="TextBox 59"/>
          <p:cNvSpPr txBox="1"/>
          <p:nvPr/>
        </p:nvSpPr>
        <p:spPr>
          <a:xfrm>
            <a:off x="8739456" y="3696776"/>
            <a:ext cx="1146175" cy="359410"/>
          </a:xfrm>
          <a:prstGeom prst="rect">
            <a:avLst/>
          </a:prstGeom>
          <a:noFill/>
        </p:spPr>
        <p:txBody>
          <a:bodyPr wrap="none" lIns="0" tIns="0" rIns="0" bIns="0" rtlCol="0">
            <a:spAutoFit/>
          </a:bodyPr>
          <a:lstStyle/>
          <a:p>
            <a:pPr algn="r">
              <a:lnSpc>
                <a:spcPct val="130000"/>
              </a:lnSpc>
            </a:pPr>
            <a:r>
              <a:rPr lang="zh-CN" altLang="en-US" b="1" dirty="0">
                <a:gradFill>
                  <a:gsLst>
                    <a:gs pos="0">
                      <a:srgbClr val="54F2F5"/>
                    </a:gs>
                    <a:gs pos="100000">
                      <a:srgbClr val="1C84FF"/>
                    </a:gs>
                  </a:gsLst>
                  <a:lin ang="2700000" scaled="1"/>
                </a:gradFill>
                <a:latin typeface="红豆幼黑体" panose="02000509000000000000" charset="-122"/>
                <a:ea typeface="红豆幼黑体" panose="02000509000000000000" charset="-122"/>
                <a:sym typeface="+mn-lt"/>
              </a:rPr>
              <a:t>无法控制时</a:t>
            </a:r>
          </a:p>
        </p:txBody>
      </p:sp>
      <p:sp>
        <p:nvSpPr>
          <p:cNvPr id="66" name="TextBox 65"/>
          <p:cNvSpPr txBox="1"/>
          <p:nvPr/>
        </p:nvSpPr>
        <p:spPr>
          <a:xfrm>
            <a:off x="7437754" y="1659691"/>
            <a:ext cx="1219200" cy="319405"/>
          </a:xfrm>
          <a:prstGeom prst="rect">
            <a:avLst/>
          </a:prstGeom>
          <a:noFill/>
        </p:spPr>
        <p:txBody>
          <a:bodyPr wrap="none" lIns="0" tIns="0" rIns="0" bIns="0" rtlCol="0">
            <a:spAutoFit/>
          </a:bodyPr>
          <a:lstStyle/>
          <a:p>
            <a:pPr>
              <a:lnSpc>
                <a:spcPct val="130000"/>
              </a:lnSpc>
            </a:pPr>
            <a:r>
              <a:rPr lang="zh-CN" altLang="en-US" sz="1600" dirty="0">
                <a:solidFill>
                  <a:schemeClr val="bg1"/>
                </a:solidFill>
                <a:latin typeface="红豆幼黑体" panose="02000509000000000000" charset="-122"/>
                <a:ea typeface="红豆幼黑体" panose="02000509000000000000" charset="-122"/>
                <a:cs typeface="+mn-ea"/>
                <a:sym typeface="+mn-lt"/>
              </a:rPr>
              <a:t>扑救注意事项</a:t>
            </a:r>
          </a:p>
        </p:txBody>
      </p:sp>
      <p:sp>
        <p:nvSpPr>
          <p:cNvPr id="73" name="TextBox 47"/>
          <p:cNvSpPr txBox="1">
            <a:spLocks noChangeArrowheads="1"/>
          </p:cNvSpPr>
          <p:nvPr/>
        </p:nvSpPr>
        <p:spPr bwMode="auto">
          <a:xfrm>
            <a:off x="900486" y="2524147"/>
            <a:ext cx="2912501" cy="12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8565" eaLnBrk="1" hangingPunct="1">
              <a:lnSpc>
                <a:spcPct val="130000"/>
              </a:lnSpc>
              <a:spcBef>
                <a:spcPct val="0"/>
              </a:spcBef>
              <a:buNone/>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sym typeface="+mn-lt"/>
              </a:rPr>
              <a:t>任课老师及在场实验室工作人员应在保护自己人身安全并能安全撤离的情况下采取及时有效的措施进行扑救。</a:t>
            </a:r>
          </a:p>
        </p:txBody>
      </p:sp>
      <p:sp>
        <p:nvSpPr>
          <p:cNvPr id="74" name="TextBox 47"/>
          <p:cNvSpPr txBox="1">
            <a:spLocks noChangeArrowheads="1"/>
          </p:cNvSpPr>
          <p:nvPr/>
        </p:nvSpPr>
        <p:spPr bwMode="auto">
          <a:xfrm>
            <a:off x="892658" y="4782243"/>
            <a:ext cx="2912501" cy="12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8565" eaLnBrk="1" hangingPunct="1">
              <a:lnSpc>
                <a:spcPct val="130000"/>
              </a:lnSpc>
              <a:spcBef>
                <a:spcPct val="0"/>
              </a:spcBef>
              <a:buNone/>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sym typeface="+mn-lt"/>
              </a:rPr>
              <a:t>现场人员在扑救时不要轻易打开门窗，应切断本实验室的电源、气源，有效地组织人员使用灭火器或消防水枪进行灭火。</a:t>
            </a:r>
          </a:p>
        </p:txBody>
      </p:sp>
      <p:sp>
        <p:nvSpPr>
          <p:cNvPr id="75" name="TextBox 47"/>
          <p:cNvSpPr txBox="1">
            <a:spLocks noChangeArrowheads="1"/>
          </p:cNvSpPr>
          <p:nvPr/>
        </p:nvSpPr>
        <p:spPr bwMode="auto">
          <a:xfrm>
            <a:off x="8405973" y="4035383"/>
            <a:ext cx="2590687" cy="12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lnSpc>
                <a:spcPct val="130000"/>
              </a:lnSpc>
              <a:spcBef>
                <a:spcPct val="0"/>
              </a:spcBef>
              <a:buNone/>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cs typeface="华文中宋" panose="02010600040101010101" charset="-122"/>
                <a:sym typeface="+mn-lt"/>
              </a:rPr>
              <a:t>当火情不能有效控制时，应通过电话(火警 119 )向公安消防部门报警，同时通知相邻实验室人员。</a:t>
            </a:r>
          </a:p>
        </p:txBody>
      </p:sp>
      <p:sp>
        <p:nvSpPr>
          <p:cNvPr id="76" name="TextBox 47"/>
          <p:cNvSpPr txBox="1">
            <a:spLocks noChangeArrowheads="1"/>
          </p:cNvSpPr>
          <p:nvPr/>
        </p:nvSpPr>
        <p:spPr bwMode="auto">
          <a:xfrm>
            <a:off x="7057241" y="2075173"/>
            <a:ext cx="3939419"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lnSpc>
                <a:spcPct val="130000"/>
              </a:lnSpc>
              <a:spcBef>
                <a:spcPct val="0"/>
              </a:spcBef>
              <a:buNone/>
            </a:pPr>
            <a:r>
              <a:rPr lang="zh-CN" altLang="en-US" sz="1400" b="1" dirty="0">
                <a:gradFill>
                  <a:gsLst>
                    <a:gs pos="0">
                      <a:srgbClr val="54F2F5"/>
                    </a:gs>
                    <a:gs pos="100000">
                      <a:srgbClr val="1C84FF"/>
                    </a:gs>
                  </a:gsLst>
                  <a:lin ang="2700000" scaled="1"/>
                </a:gradFill>
                <a:latin typeface="华文中宋" panose="02010600040101010101" charset="-122"/>
                <a:ea typeface="华文中宋" panose="02010600040101010101" charset="-122"/>
                <a:sym typeface="+mn-lt"/>
              </a:rPr>
              <a:t>实验室配备有专门的灭火器，可直接用于电器设施的灭火，消防水管应用于非电器设施的扑救，需要慎重选用。</a:t>
            </a:r>
          </a:p>
        </p:txBody>
      </p:sp>
      <p:grpSp>
        <p:nvGrpSpPr>
          <p:cNvPr id="50" name="组合 49"/>
          <p:cNvGrpSpPr/>
          <p:nvPr/>
        </p:nvGrpSpPr>
        <p:grpSpPr>
          <a:xfrm>
            <a:off x="-110754" y="274586"/>
            <a:ext cx="12413508" cy="730885"/>
            <a:chOff x="-110753" y="-18024"/>
            <a:chExt cx="12413508" cy="730885"/>
          </a:xfrm>
        </p:grpSpPr>
        <p:sp>
          <p:nvSpPr>
            <p:cNvPr id="55" name="文本框 54"/>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应急处理方法</a:t>
              </a:r>
            </a:p>
          </p:txBody>
        </p:sp>
        <p:pic>
          <p:nvPicPr>
            <p:cNvPr id="56" name="图片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58" name="图片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804783" y="3227655"/>
            <a:ext cx="2582437" cy="2582435"/>
          </a:xfrm>
          <a:prstGeom prst="ellipse">
            <a:avLst/>
          </a:prstGeom>
          <a:gradFill flip="none" rotWithShape="1">
            <a:gsLst>
              <a:gs pos="0">
                <a:srgbClr val="1B82FF">
                  <a:alpha val="20000"/>
                </a:srgbClr>
              </a:gs>
              <a:gs pos="100000">
                <a:srgbClr val="5FF9FF">
                  <a:alpha val="2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3600" dirty="0">
              <a:solidFill>
                <a:schemeClr val="bg1"/>
              </a:solidFill>
            </a:endParaRPr>
          </a:p>
        </p:txBody>
      </p:sp>
      <p:sp>
        <p:nvSpPr>
          <p:cNvPr id="26" name="Teardrop 25"/>
          <p:cNvSpPr>
            <a:spLocks noChangeAspect="1"/>
          </p:cNvSpPr>
          <p:nvPr/>
        </p:nvSpPr>
        <p:spPr>
          <a:xfrm rot="13976589">
            <a:off x="7114391" y="3909267"/>
            <a:ext cx="1986328" cy="1986328"/>
          </a:xfrm>
          <a:prstGeom prst="teardrop">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3600" dirty="0">
              <a:solidFill>
                <a:schemeClr val="bg1"/>
              </a:solidFill>
            </a:endParaRPr>
          </a:p>
        </p:txBody>
      </p:sp>
      <p:sp>
        <p:nvSpPr>
          <p:cNvPr id="29" name="Teardrop 28"/>
          <p:cNvSpPr>
            <a:spLocks noChangeAspect="1"/>
          </p:cNvSpPr>
          <p:nvPr/>
        </p:nvSpPr>
        <p:spPr>
          <a:xfrm rot="7461556" flipH="1">
            <a:off x="3091281" y="3986535"/>
            <a:ext cx="1986328" cy="1986328"/>
          </a:xfrm>
          <a:prstGeom prst="teardrop">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3600" dirty="0">
              <a:solidFill>
                <a:schemeClr val="bg1"/>
              </a:solidFill>
            </a:endParaRPr>
          </a:p>
        </p:txBody>
      </p:sp>
      <p:sp>
        <p:nvSpPr>
          <p:cNvPr id="80" name="Teardrop 79"/>
          <p:cNvSpPr>
            <a:spLocks noChangeAspect="1"/>
          </p:cNvSpPr>
          <p:nvPr/>
        </p:nvSpPr>
        <p:spPr>
          <a:xfrm rot="8068996">
            <a:off x="5102836" y="1536045"/>
            <a:ext cx="1986328" cy="1986328"/>
          </a:xfrm>
          <a:prstGeom prst="teardrop">
            <a:avLst/>
          </a:prstGeom>
          <a:gradFill flip="none" rotWithShape="1">
            <a:gsLst>
              <a:gs pos="0">
                <a:srgbClr val="54F2F5"/>
              </a:gs>
              <a:gs pos="100000">
                <a:srgbClr val="0716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3600" dirty="0">
              <a:solidFill>
                <a:schemeClr val="bg1"/>
              </a:solidFill>
            </a:endParaRPr>
          </a:p>
        </p:txBody>
      </p:sp>
      <p:sp>
        <p:nvSpPr>
          <p:cNvPr id="27" name="TextBox 26"/>
          <p:cNvSpPr txBox="1"/>
          <p:nvPr/>
        </p:nvSpPr>
        <p:spPr>
          <a:xfrm>
            <a:off x="5219700" y="2453005"/>
            <a:ext cx="1753235" cy="553720"/>
          </a:xfrm>
          <a:prstGeom prst="rect">
            <a:avLst/>
          </a:prstGeom>
          <a:noFill/>
        </p:spPr>
        <p:txBody>
          <a:bodyPr wrap="square" lIns="0" tIns="0" rIns="0" bIns="0" rtlCol="0">
            <a:spAutoFit/>
          </a:bodyPr>
          <a:lstStyle/>
          <a:p>
            <a:pPr lvl="0" algn="ctr">
              <a:lnSpc>
                <a:spcPct val="150000"/>
              </a:lnSpc>
              <a:defRPr/>
            </a:pPr>
            <a:r>
              <a:rPr lang="zh-CN" altLang="en-US" sz="1200" dirty="0">
                <a:solidFill>
                  <a:schemeClr val="bg1"/>
                </a:solidFill>
                <a:cs typeface="+mn-ea"/>
                <a:sym typeface="+mn-lt"/>
              </a:rPr>
              <a:t>应有高度的防火意识，禁止在实验室使用明火</a:t>
            </a:r>
          </a:p>
        </p:txBody>
      </p:sp>
      <p:sp>
        <p:nvSpPr>
          <p:cNvPr id="30" name="TextBox 29"/>
          <p:cNvSpPr txBox="1"/>
          <p:nvPr/>
        </p:nvSpPr>
        <p:spPr>
          <a:xfrm>
            <a:off x="7266940" y="4844415"/>
            <a:ext cx="1753235" cy="830580"/>
          </a:xfrm>
          <a:prstGeom prst="rect">
            <a:avLst/>
          </a:prstGeom>
          <a:noFill/>
        </p:spPr>
        <p:txBody>
          <a:bodyPr wrap="square" lIns="0" tIns="0" rIns="0" bIns="0" rtlCol="0">
            <a:spAutoFit/>
          </a:bodyPr>
          <a:lstStyle/>
          <a:p>
            <a:pPr lvl="0" algn="ctr">
              <a:lnSpc>
                <a:spcPct val="150000"/>
              </a:lnSpc>
              <a:defRPr/>
            </a:pPr>
            <a:r>
              <a:rPr lang="zh-CN" altLang="en-US" sz="1200" dirty="0">
                <a:solidFill>
                  <a:schemeClr val="bg1"/>
                </a:solidFill>
                <a:cs typeface="+mn-ea"/>
                <a:sym typeface="+mn-lt"/>
              </a:rPr>
              <a:t>保持安全通道的畅通，禁止将书包等杂物放在过道，影响正常通行</a:t>
            </a:r>
          </a:p>
        </p:txBody>
      </p:sp>
      <p:sp>
        <p:nvSpPr>
          <p:cNvPr id="55" name="TextBox 54"/>
          <p:cNvSpPr txBox="1"/>
          <p:nvPr/>
        </p:nvSpPr>
        <p:spPr>
          <a:xfrm>
            <a:off x="3251200" y="4895215"/>
            <a:ext cx="1753235" cy="830580"/>
          </a:xfrm>
          <a:prstGeom prst="rect">
            <a:avLst/>
          </a:prstGeom>
          <a:noFill/>
        </p:spPr>
        <p:txBody>
          <a:bodyPr wrap="square" lIns="0" tIns="0" rIns="0" bIns="0" rtlCol="0">
            <a:spAutoFit/>
          </a:bodyPr>
          <a:lstStyle/>
          <a:p>
            <a:pPr lvl="0" algn="ctr">
              <a:lnSpc>
                <a:spcPct val="150000"/>
              </a:lnSpc>
              <a:defRPr/>
            </a:pPr>
            <a:r>
              <a:rPr lang="zh-CN" altLang="en-US" sz="1200" dirty="0">
                <a:solidFill>
                  <a:schemeClr val="bg1"/>
                </a:solidFill>
                <a:cs typeface="+mn-ea"/>
                <a:sym typeface="+mn-lt"/>
              </a:rPr>
              <a:t>禁止在未经允许的情况下擅自拔插电源，或使用大功率电器</a:t>
            </a:r>
          </a:p>
        </p:txBody>
      </p:sp>
      <p:sp>
        <p:nvSpPr>
          <p:cNvPr id="34" name="Arc 33"/>
          <p:cNvSpPr/>
          <p:nvPr/>
        </p:nvSpPr>
        <p:spPr>
          <a:xfrm rot="19552821">
            <a:off x="7082847" y="3665048"/>
            <a:ext cx="2181771" cy="2181771"/>
          </a:xfrm>
          <a:prstGeom prst="arc">
            <a:avLst/>
          </a:prstGeom>
          <a:ln w="28575">
            <a:gradFill>
              <a:gsLst>
                <a:gs pos="0">
                  <a:srgbClr val="1B82FF"/>
                </a:gs>
                <a:gs pos="100000">
                  <a:srgbClr val="5FF9FF"/>
                </a:gs>
              </a:gsLst>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schemeClr val="bg1"/>
              </a:solidFill>
            </a:endParaRPr>
          </a:p>
        </p:txBody>
      </p:sp>
      <p:sp>
        <p:nvSpPr>
          <p:cNvPr id="35" name="Arc 34"/>
          <p:cNvSpPr/>
          <p:nvPr/>
        </p:nvSpPr>
        <p:spPr>
          <a:xfrm rot="14322164">
            <a:off x="4812037" y="1389561"/>
            <a:ext cx="2181771" cy="2181771"/>
          </a:xfrm>
          <a:prstGeom prst="arc">
            <a:avLst/>
          </a:prstGeom>
          <a:ln w="28575">
            <a:gradFill>
              <a:gsLst>
                <a:gs pos="0">
                  <a:srgbClr val="1B82FF"/>
                </a:gs>
                <a:gs pos="100000">
                  <a:srgbClr val="5FF9FF"/>
                </a:gs>
              </a:gsLst>
              <a:lin ang="5400000" scaled="1"/>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schemeClr val="bg1"/>
              </a:solidFill>
            </a:endParaRPr>
          </a:p>
        </p:txBody>
      </p:sp>
      <p:sp>
        <p:nvSpPr>
          <p:cNvPr id="36" name="Arc 35"/>
          <p:cNvSpPr/>
          <p:nvPr/>
        </p:nvSpPr>
        <p:spPr>
          <a:xfrm rot="9363247">
            <a:off x="2950885" y="4047543"/>
            <a:ext cx="2181771" cy="2181771"/>
          </a:xfrm>
          <a:prstGeom prst="arc">
            <a:avLst/>
          </a:prstGeom>
          <a:ln w="28575">
            <a:gradFill>
              <a:gsLst>
                <a:gs pos="0">
                  <a:srgbClr val="1B82FF"/>
                </a:gs>
                <a:gs pos="100000">
                  <a:srgbClr val="5FF9FF"/>
                </a:gs>
              </a:gsLst>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schemeClr val="bg1"/>
              </a:solidFill>
            </a:endParaRPr>
          </a:p>
        </p:txBody>
      </p:sp>
      <p:sp>
        <p:nvSpPr>
          <p:cNvPr id="33" name="Freeform 105"/>
          <p:cNvSpPr>
            <a:spLocks noEditPoints="1"/>
          </p:cNvSpPr>
          <p:nvPr/>
        </p:nvSpPr>
        <p:spPr bwMode="auto">
          <a:xfrm>
            <a:off x="5835622" y="1865763"/>
            <a:ext cx="520759" cy="51321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bg1"/>
              </a:solidFill>
            </a:endParaRPr>
          </a:p>
        </p:txBody>
      </p:sp>
      <p:sp>
        <p:nvSpPr>
          <p:cNvPr id="37" name="Freeform 137"/>
          <p:cNvSpPr>
            <a:spLocks noEditPoints="1"/>
          </p:cNvSpPr>
          <p:nvPr/>
        </p:nvSpPr>
        <p:spPr bwMode="auto">
          <a:xfrm>
            <a:off x="3791721" y="4222494"/>
            <a:ext cx="567455" cy="581073"/>
          </a:xfrm>
          <a:prstGeom prst="noSmoking">
            <a:avLst/>
          </a:pr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endParaRPr>
          </a:p>
        </p:txBody>
      </p:sp>
      <p:sp>
        <p:nvSpPr>
          <p:cNvPr id="39" name="Freeform 55"/>
          <p:cNvSpPr>
            <a:spLocks noEditPoints="1"/>
          </p:cNvSpPr>
          <p:nvPr/>
        </p:nvSpPr>
        <p:spPr bwMode="auto">
          <a:xfrm>
            <a:off x="7862615" y="4230961"/>
            <a:ext cx="562347" cy="419780"/>
          </a:xfrm>
          <a:prstGeom prst="quadArrowCallout">
            <a:avLst/>
          </a:pr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endParaRPr>
          </a:p>
        </p:txBody>
      </p:sp>
      <p:sp>
        <p:nvSpPr>
          <p:cNvPr id="41" name="Freeform 52"/>
          <p:cNvSpPr>
            <a:spLocks noEditPoints="1"/>
          </p:cNvSpPr>
          <p:nvPr/>
        </p:nvSpPr>
        <p:spPr bwMode="auto">
          <a:xfrm>
            <a:off x="5808911" y="4231782"/>
            <a:ext cx="574181" cy="57418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gradFill flip="none" rotWithShape="1">
            <a:gsLst>
              <a:gs pos="0">
                <a:srgbClr val="1B82FF"/>
              </a:gs>
              <a:gs pos="100000">
                <a:srgbClr val="5FF9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3600">
              <a:solidFill>
                <a:schemeClr val="bg1"/>
              </a:solidFill>
            </a:endParaRPr>
          </a:p>
        </p:txBody>
      </p:sp>
      <p:grpSp>
        <p:nvGrpSpPr>
          <p:cNvPr id="38" name="组合 37"/>
          <p:cNvGrpSpPr/>
          <p:nvPr/>
        </p:nvGrpSpPr>
        <p:grpSpPr>
          <a:xfrm>
            <a:off x="-110754" y="274586"/>
            <a:ext cx="12413508" cy="730885"/>
            <a:chOff x="-110753" y="-18024"/>
            <a:chExt cx="12413508" cy="730885"/>
          </a:xfrm>
        </p:grpSpPr>
        <p:sp>
          <p:nvSpPr>
            <p:cNvPr id="45" name="文本框 44"/>
            <p:cNvSpPr txBox="1"/>
            <p:nvPr/>
          </p:nvSpPr>
          <p:spPr>
            <a:xfrm>
              <a:off x="4738993" y="-18024"/>
              <a:ext cx="2714016" cy="730885"/>
            </a:xfrm>
            <a:prstGeom prst="rect">
              <a:avLst/>
            </a:prstGeom>
            <a:noFill/>
          </p:spPr>
          <p:txBody>
            <a:bodyPr wrap="square" rtlCol="0" anchor="t">
              <a:spAutoFit/>
            </a:bodyPr>
            <a:lstStyle/>
            <a:p>
              <a:pPr algn="dist">
                <a:lnSpc>
                  <a:spcPct val="130000"/>
                </a:lnSpc>
              </a:pPr>
              <a:r>
                <a:rPr lang="zh-CN" altLang="en-US" sz="3200" kern="100" dirty="0">
                  <a:gradFill>
                    <a:gsLst>
                      <a:gs pos="0">
                        <a:srgbClr val="54F2F5"/>
                      </a:gs>
                      <a:gs pos="100000">
                        <a:srgbClr val="1C84FF"/>
                      </a:gs>
                    </a:gsLst>
                    <a:lin ang="2700000" scaled="1"/>
                  </a:gradFill>
                  <a:latin typeface="微软雅黑" panose="020B0503020204020204" pitchFamily="34" charset="-122"/>
                  <a:ea typeface="微软雅黑" panose="020B0503020204020204" pitchFamily="34" charset="-122"/>
                  <a:cs typeface="+mn-ea"/>
                  <a:sym typeface="+mn-lt"/>
                </a:rPr>
                <a:t>如何预防火灾</a:t>
              </a:r>
            </a:p>
          </p:txBody>
        </p:sp>
        <p:pic>
          <p:nvPicPr>
            <p:cNvPr id="46" name="图片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0753" y="234493"/>
              <a:ext cx="4981575" cy="285878"/>
            </a:xfrm>
            <a:prstGeom prst="rect">
              <a:avLst/>
            </a:prstGeom>
          </p:spPr>
        </p:pic>
        <p:pic>
          <p:nvPicPr>
            <p:cNvPr id="47" name="图片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7321180" y="234493"/>
              <a:ext cx="4981575" cy="285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0386" y="3634373"/>
            <a:ext cx="6031230" cy="70675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000" b="1" spc="600" dirty="0">
                <a:gradFill>
                  <a:gsLst>
                    <a:gs pos="0">
                      <a:srgbClr val="54F2F5"/>
                    </a:gs>
                    <a:gs pos="100000">
                      <a:srgbClr val="1C84FF"/>
                    </a:gs>
                  </a:gsLst>
                  <a:lin ang="2700000" scaled="1"/>
                </a:gradFill>
                <a:latin typeface="红豆幼黑体" panose="02000509000000000000" charset="-122"/>
                <a:ea typeface="红豆幼黑体" panose="02000509000000000000" charset="-122"/>
              </a:rPr>
              <a:t>带电操作安全应急预案</a:t>
            </a:r>
          </a:p>
        </p:txBody>
      </p:sp>
      <p:sp>
        <p:nvSpPr>
          <p:cNvPr id="2" name="文本框 1"/>
          <p:cNvSpPr txBox="1"/>
          <p:nvPr/>
        </p:nvSpPr>
        <p:spPr>
          <a:xfrm>
            <a:off x="4464784" y="4376493"/>
            <a:ext cx="3262432"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i="1" dirty="0">
                <a:gradFill>
                  <a:gsLst>
                    <a:gs pos="0">
                      <a:srgbClr val="54F2F5"/>
                    </a:gs>
                    <a:gs pos="100000">
                      <a:srgbClr val="071643"/>
                    </a:gs>
                  </a:gsLst>
                  <a:lin ang="2700000" scaled="1"/>
                </a:gradFill>
                <a:latin typeface="Malgun Gothic" panose="020B0503020000020004" charset="-127"/>
                <a:ea typeface="方正兰亭黑_GBK" panose="02000000000000000000" charset="-122"/>
              </a:rPr>
              <a:t>PART 03</a:t>
            </a:r>
            <a:endParaRPr kumimoji="0" lang="zh-CN" altLang="en-US" sz="3200" i="1" u="none" strike="noStrike" kern="1200" cap="none" spc="0" normalizeH="0" baseline="0" noProof="0" dirty="0">
              <a:ln>
                <a:noFill/>
              </a:ln>
              <a:gradFill>
                <a:gsLst>
                  <a:gs pos="0">
                    <a:srgbClr val="54F2F5"/>
                  </a:gs>
                  <a:gs pos="100000">
                    <a:srgbClr val="071643"/>
                  </a:gs>
                </a:gsLst>
                <a:lin ang="2700000" scaled="1"/>
              </a:gradFill>
              <a:effectLst/>
              <a:uLnTx/>
              <a:uFillTx/>
              <a:latin typeface="Malgun Gothic" panose="020B0503020000020004" charset="-127"/>
              <a:ea typeface="方正兰亭黑_GBK" panose="02000000000000000000"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2.4489795918367343,&quot;FooterHeight&quot;:0.0,&quot;SideMargin&quot;:5.5,&quot;TopMargin&quot;:0.0,&quot;BottomMargin&quot;:0.0,&quot;IntervalMargin&quot;:0.0,&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woxcpla">
      <a:majorFont>
        <a:latin typeface="方正宋刻本秀楷_GBK"/>
        <a:ea typeface="方正宋刻本秀楷_GBK"/>
        <a:cs typeface=""/>
      </a:majorFont>
      <a:minorFont>
        <a:latin typeface="方正宋刻本秀楷_GBK"/>
        <a:ea typeface="方正宋刻本秀楷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1158</Words>
  <Application>Microsoft Office PowerPoint</Application>
  <PresentationFormat>宽屏</PresentationFormat>
  <Paragraphs>168</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Wingdings</vt:lpstr>
      <vt:lpstr>等线</vt:lpstr>
      <vt:lpstr>Calibri</vt:lpstr>
      <vt:lpstr>红豆幼黑体</vt:lpstr>
      <vt:lpstr>华文中宋</vt:lpstr>
      <vt:lpstr>方正宋刻本秀楷_GBK</vt:lpstr>
      <vt:lpstr>微软雅黑</vt:lpstr>
      <vt:lpstr>Arial</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耗崽</dc:creator>
  <cp:lastModifiedBy>想</cp:lastModifiedBy>
  <cp:revision>34</cp:revision>
  <dcterms:created xsi:type="dcterms:W3CDTF">2019-11-28T05:29:00Z</dcterms:created>
  <dcterms:modified xsi:type="dcterms:W3CDTF">2021-03-12T08:47:37Z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v1.0_mb_6ohsdQkxM2fzOpmfvrqEBg==</vt:lpwstr>
  </property>
  <property fmtid="{D5CDD505-2E9C-101B-9397-08002B2CF9AE}" pid="4" name="KSOSaveFontToCloudKey">
    <vt:lpwstr>438595025_cloud</vt:lpwstr>
  </property>
  <property fmtid="{D5CDD505-2E9C-101B-9397-08002B2CF9AE}" pid="5" name="ICV">
    <vt:lpwstr>71B1F165E318464384A7D33410D7386F</vt:lpwstr>
  </property>
</Properties>
</file>