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60" r:id="rId5"/>
    <p:sldId id="261" r:id="rId6"/>
    <p:sldId id="262" r:id="rId7"/>
    <p:sldId id="263" r:id="rId8"/>
    <p:sldId id="265" r:id="rId9"/>
    <p:sldId id="266" r:id="rId10"/>
    <p:sldId id="267" r:id="rId11"/>
    <p:sldId id="268" r:id="rId12"/>
  </p:sldIdLst>
  <p:sldSz cx="12192000" cy="6858000"/>
  <p:notesSz cx="6858000" cy="9144000"/>
  <p:embeddedFontLst>
    <p:embeddedFont>
      <p:font typeface="等线" panose="02010600030101010101" pitchFamily="2" charset="-122"/>
      <p:regular r:id="rId13"/>
      <p:bold r:id="rId14"/>
    </p:embeddedFont>
    <p:embeddedFont>
      <p:font typeface="等线 Light" panose="02010600030101010101" pitchFamily="2" charset="-122"/>
      <p:regular r:id="rId15"/>
    </p:embeddedFont>
    <p:embeddedFont>
      <p:font typeface="钉钉进步体" panose="00020600040101010101" pitchFamily="18" charset="-122"/>
      <p:regular r:id="rId16"/>
    </p:embeddedFont>
    <p:embeddedFont>
      <p:font typeface="微软雅黑" panose="020B0503020204020204" pitchFamily="34" charset="-122"/>
      <p:regular r:id="rId17"/>
      <p:bold r:id="rId18"/>
    </p:embeddedFont>
    <p:embeddedFont>
      <p:font typeface="微软雅黑 Light" panose="020B0502040204020203" pitchFamily="34" charset="-122"/>
      <p:regular r:id="rId19"/>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68B7"/>
    <a:srgbClr val="3366FF"/>
    <a:srgbClr val="48B0E5"/>
    <a:srgbClr val="C7E8FB"/>
    <a:srgbClr val="BAE3F9"/>
    <a:srgbClr val="1597D5"/>
    <a:srgbClr val="0092D5"/>
    <a:srgbClr val="0093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23" d="100"/>
          <a:sy n="123" d="100"/>
        </p:scale>
        <p:origin x="9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27E75441-35E2-4798-9DBC-39F1B18ACE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标题 1">
            <a:extLst>
              <a:ext uri="{FF2B5EF4-FFF2-40B4-BE49-F238E27FC236}">
                <a16:creationId xmlns:a16="http://schemas.microsoft.com/office/drawing/2014/main" id="{8DA105AC-E4D1-4873-853A-D395DCDAFFD9}"/>
              </a:ext>
            </a:extLst>
          </p:cNvPr>
          <p:cNvSpPr>
            <a:spLocks noGrp="1"/>
          </p:cNvSpPr>
          <p:nvPr>
            <p:ph type="ctrTitle"/>
          </p:nvPr>
        </p:nvSpPr>
        <p:spPr>
          <a:xfrm>
            <a:off x="1524000" y="1122363"/>
            <a:ext cx="9144000" cy="2387600"/>
          </a:xfrm>
        </p:spPr>
        <p:txBody>
          <a:bodyPr anchor="ctr">
            <a:normAutofit/>
          </a:bodyPr>
          <a:lstStyle>
            <a:lvl1pPr algn="ctr">
              <a:defRPr sz="6000" b="1">
                <a:solidFill>
                  <a:srgbClr val="0070C0"/>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副标题 2">
            <a:extLst>
              <a:ext uri="{FF2B5EF4-FFF2-40B4-BE49-F238E27FC236}">
                <a16:creationId xmlns:a16="http://schemas.microsoft.com/office/drawing/2014/main" id="{E3088579-D69E-47BC-872D-63525555CDF9}"/>
              </a:ext>
            </a:extLst>
          </p:cNvPr>
          <p:cNvSpPr>
            <a:spLocks noGrp="1"/>
          </p:cNvSpPr>
          <p:nvPr>
            <p:ph type="subTitle" idx="1"/>
          </p:nvPr>
        </p:nvSpPr>
        <p:spPr>
          <a:xfrm>
            <a:off x="1524000" y="3659981"/>
            <a:ext cx="9144000" cy="1016000"/>
          </a:xfrm>
        </p:spPr>
        <p:txBody>
          <a:bodyPr>
            <a:normAutofit/>
          </a:bodyPr>
          <a:lstStyle>
            <a:lvl1pPr marL="0" indent="0" algn="ctr">
              <a:buNone/>
              <a:defRPr sz="4000">
                <a:solidFill>
                  <a:srgbClr val="0070C0"/>
                </a:solidFill>
                <a:latin typeface="微软雅黑" panose="020B0503020204020204" pitchFamily="34" charset="-122"/>
                <a:ea typeface="微软雅黑"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pic>
        <p:nvPicPr>
          <p:cNvPr id="12" name="图片 11">
            <a:extLst>
              <a:ext uri="{FF2B5EF4-FFF2-40B4-BE49-F238E27FC236}">
                <a16:creationId xmlns:a16="http://schemas.microsoft.com/office/drawing/2014/main" id="{9A13C479-E15D-4B48-89CA-B489BD8EA8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1582" y="117494"/>
            <a:ext cx="2708383" cy="720705"/>
          </a:xfrm>
          <a:prstGeom prst="rect">
            <a:avLst/>
          </a:prstGeom>
          <a:effectLst/>
        </p:spPr>
      </p:pic>
    </p:spTree>
    <p:extLst>
      <p:ext uri="{BB962C8B-B14F-4D97-AF65-F5344CB8AC3E}">
        <p14:creationId xmlns:p14="http://schemas.microsoft.com/office/powerpoint/2010/main" val="184401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8E0411D-B554-4800-90BE-4A2F12EE10B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C610C38-5E03-4241-A0DB-6D27210585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56A8141-2F9C-4AEA-9CE6-61C6937BAD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ED49FD2-0F7C-4847-A301-F320A294B1AF}"/>
              </a:ext>
            </a:extLst>
          </p:cNvPr>
          <p:cNvSpPr>
            <a:spLocks noGrp="1"/>
          </p:cNvSpPr>
          <p:nvPr>
            <p:ph type="dt" sz="half" idx="10"/>
          </p:nvPr>
        </p:nvSpPr>
        <p:spPr/>
        <p:txBody>
          <a:bodyPr/>
          <a:lstStyle/>
          <a:p>
            <a:fld id="{FBBE8BDD-0C36-44C3-8D27-2263AEA10971}" type="datetimeFigureOut">
              <a:rPr lang="zh-CN" altLang="en-US" smtClean="0"/>
              <a:t>2025/2/16</a:t>
            </a:fld>
            <a:endParaRPr lang="zh-CN" altLang="en-US"/>
          </a:p>
        </p:txBody>
      </p:sp>
      <p:sp>
        <p:nvSpPr>
          <p:cNvPr id="6" name="页脚占位符 5">
            <a:extLst>
              <a:ext uri="{FF2B5EF4-FFF2-40B4-BE49-F238E27FC236}">
                <a16:creationId xmlns:a16="http://schemas.microsoft.com/office/drawing/2014/main" id="{762519BD-EDC6-4D7C-B591-6D12E1C3053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17C6BC3-91ED-4810-9185-964AF174993A}"/>
              </a:ext>
            </a:extLst>
          </p:cNvPr>
          <p:cNvSpPr>
            <a:spLocks noGrp="1"/>
          </p:cNvSpPr>
          <p:nvPr>
            <p:ph type="sldNum" sz="quarter" idx="12"/>
          </p:nvPr>
        </p:nvSpPr>
        <p:spPr/>
        <p:txBody>
          <a:bodyPr/>
          <a:lstStyle/>
          <a:p>
            <a:fld id="{95A5A743-3A40-4527-BCD0-E2182271DD7E}" type="slidenum">
              <a:rPr lang="zh-CN" altLang="en-US" smtClean="0"/>
              <a:t>‹#›</a:t>
            </a:fld>
            <a:endParaRPr lang="zh-CN" altLang="en-US"/>
          </a:p>
        </p:txBody>
      </p:sp>
    </p:spTree>
    <p:extLst>
      <p:ext uri="{BB962C8B-B14F-4D97-AF65-F5344CB8AC3E}">
        <p14:creationId xmlns:p14="http://schemas.microsoft.com/office/powerpoint/2010/main" val="3706914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50617DA-CAEC-46D4-A338-677208AC0B1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F47AF2C-9CF9-4C8A-8DFF-C1D5A9491645}"/>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7F698D4-0550-416A-8354-8808DA31EB86}"/>
              </a:ext>
            </a:extLst>
          </p:cNvPr>
          <p:cNvSpPr>
            <a:spLocks noGrp="1"/>
          </p:cNvSpPr>
          <p:nvPr>
            <p:ph type="dt" sz="half" idx="10"/>
          </p:nvPr>
        </p:nvSpPr>
        <p:spPr/>
        <p:txBody>
          <a:bodyPr/>
          <a:lstStyle/>
          <a:p>
            <a:fld id="{FBBE8BDD-0C36-44C3-8D27-2263AEA10971}" type="datetimeFigureOut">
              <a:rPr lang="zh-CN" altLang="en-US" smtClean="0"/>
              <a:t>2025/2/16</a:t>
            </a:fld>
            <a:endParaRPr lang="zh-CN" altLang="en-US"/>
          </a:p>
        </p:txBody>
      </p:sp>
      <p:sp>
        <p:nvSpPr>
          <p:cNvPr id="5" name="页脚占位符 4">
            <a:extLst>
              <a:ext uri="{FF2B5EF4-FFF2-40B4-BE49-F238E27FC236}">
                <a16:creationId xmlns:a16="http://schemas.microsoft.com/office/drawing/2014/main" id="{025A71CF-163E-4727-B158-C5230069029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9027AED-531A-4964-9BAB-C7E515C87C52}"/>
              </a:ext>
            </a:extLst>
          </p:cNvPr>
          <p:cNvSpPr>
            <a:spLocks noGrp="1"/>
          </p:cNvSpPr>
          <p:nvPr>
            <p:ph type="sldNum" sz="quarter" idx="12"/>
          </p:nvPr>
        </p:nvSpPr>
        <p:spPr/>
        <p:txBody>
          <a:bodyPr/>
          <a:lstStyle/>
          <a:p>
            <a:fld id="{95A5A743-3A40-4527-BCD0-E2182271DD7E}" type="slidenum">
              <a:rPr lang="zh-CN" altLang="en-US" smtClean="0"/>
              <a:t>‹#›</a:t>
            </a:fld>
            <a:endParaRPr lang="zh-CN" altLang="en-US"/>
          </a:p>
        </p:txBody>
      </p:sp>
    </p:spTree>
    <p:extLst>
      <p:ext uri="{BB962C8B-B14F-4D97-AF65-F5344CB8AC3E}">
        <p14:creationId xmlns:p14="http://schemas.microsoft.com/office/powerpoint/2010/main" val="1096343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BAD1AB7-72AD-4703-B844-E49BF4F25005}"/>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A2140040-359B-4051-BAC0-30C7B6283954}"/>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C41B715-F15B-486A-BC80-E1A7989A3A90}"/>
              </a:ext>
            </a:extLst>
          </p:cNvPr>
          <p:cNvSpPr>
            <a:spLocks noGrp="1"/>
          </p:cNvSpPr>
          <p:nvPr>
            <p:ph type="dt" sz="half" idx="10"/>
          </p:nvPr>
        </p:nvSpPr>
        <p:spPr/>
        <p:txBody>
          <a:bodyPr/>
          <a:lstStyle/>
          <a:p>
            <a:fld id="{FBBE8BDD-0C36-44C3-8D27-2263AEA10971}" type="datetimeFigureOut">
              <a:rPr lang="zh-CN" altLang="en-US" smtClean="0"/>
              <a:t>2025/2/16</a:t>
            </a:fld>
            <a:endParaRPr lang="zh-CN" altLang="en-US"/>
          </a:p>
        </p:txBody>
      </p:sp>
      <p:sp>
        <p:nvSpPr>
          <p:cNvPr id="5" name="页脚占位符 4">
            <a:extLst>
              <a:ext uri="{FF2B5EF4-FFF2-40B4-BE49-F238E27FC236}">
                <a16:creationId xmlns:a16="http://schemas.microsoft.com/office/drawing/2014/main" id="{62A00DF2-B841-4DC8-94AA-C50854A8EC7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A269C97-82A1-4D52-93D2-C3FBECBF1619}"/>
              </a:ext>
            </a:extLst>
          </p:cNvPr>
          <p:cNvSpPr>
            <a:spLocks noGrp="1"/>
          </p:cNvSpPr>
          <p:nvPr>
            <p:ph type="sldNum" sz="quarter" idx="12"/>
          </p:nvPr>
        </p:nvSpPr>
        <p:spPr/>
        <p:txBody>
          <a:bodyPr/>
          <a:lstStyle/>
          <a:p>
            <a:fld id="{95A5A743-3A40-4527-BCD0-E2182271DD7E}" type="slidenum">
              <a:rPr lang="zh-CN" altLang="en-US" smtClean="0"/>
              <a:t>‹#›</a:t>
            </a:fld>
            <a:endParaRPr lang="zh-CN" altLang="en-US"/>
          </a:p>
        </p:txBody>
      </p:sp>
    </p:spTree>
    <p:extLst>
      <p:ext uri="{BB962C8B-B14F-4D97-AF65-F5344CB8AC3E}">
        <p14:creationId xmlns:p14="http://schemas.microsoft.com/office/powerpoint/2010/main" val="2608876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49CFD644-163D-4E0E-889B-DE9E9E0FE7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4" name="图片 33">
            <a:extLst>
              <a:ext uri="{FF2B5EF4-FFF2-40B4-BE49-F238E27FC236}">
                <a16:creationId xmlns:a16="http://schemas.microsoft.com/office/drawing/2014/main" id="{399BCE76-484C-48A7-832C-8B5C1AA2C5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0"/>
            <a:ext cx="12192000" cy="6096896"/>
          </a:xfrm>
          <a:prstGeom prst="rect">
            <a:avLst/>
          </a:prstGeom>
        </p:spPr>
      </p:pic>
      <p:sp>
        <p:nvSpPr>
          <p:cNvPr id="2" name="标题 1">
            <a:extLst>
              <a:ext uri="{FF2B5EF4-FFF2-40B4-BE49-F238E27FC236}">
                <a16:creationId xmlns:a16="http://schemas.microsoft.com/office/drawing/2014/main" id="{6B61C530-05C5-4F58-8DEC-85EEE0772CCE}"/>
              </a:ext>
            </a:extLst>
          </p:cNvPr>
          <p:cNvSpPr>
            <a:spLocks noGrp="1"/>
          </p:cNvSpPr>
          <p:nvPr>
            <p:ph type="title"/>
          </p:nvPr>
        </p:nvSpPr>
        <p:spPr>
          <a:xfrm>
            <a:off x="878602" y="1245404"/>
            <a:ext cx="4866259" cy="466370"/>
          </a:xfrm>
        </p:spPr>
        <p:txBody>
          <a:bodyPr>
            <a:normAutofit/>
          </a:bodyPr>
          <a:lstStyle>
            <a:lvl1pPr>
              <a:defRPr sz="2800" b="1">
                <a:solidFill>
                  <a:srgbClr val="0070C0"/>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内容占位符 2">
            <a:extLst>
              <a:ext uri="{FF2B5EF4-FFF2-40B4-BE49-F238E27FC236}">
                <a16:creationId xmlns:a16="http://schemas.microsoft.com/office/drawing/2014/main" id="{EB5E3881-35E2-46DC-A209-FC3239FE7612}"/>
              </a:ext>
            </a:extLst>
          </p:cNvPr>
          <p:cNvSpPr>
            <a:spLocks noGrp="1"/>
          </p:cNvSpPr>
          <p:nvPr>
            <p:ph idx="1"/>
          </p:nvPr>
        </p:nvSpPr>
        <p:spPr>
          <a:xfrm>
            <a:off x="878602" y="1978199"/>
            <a:ext cx="10112671" cy="3923837"/>
          </a:xfrm>
        </p:spPr>
        <p:txBody>
          <a:bodyPr/>
          <a:lstStyle>
            <a:lvl1pPr>
              <a:defRPr>
                <a:solidFill>
                  <a:srgbClr val="0070C0"/>
                </a:solidFill>
                <a:latin typeface="微软雅黑" panose="020B0503020204020204" pitchFamily="34" charset="-122"/>
                <a:ea typeface="微软雅黑" panose="020B0503020204020204" pitchFamily="34" charset="-122"/>
              </a:defRPr>
            </a:lvl1pPr>
            <a:lvl2pPr>
              <a:defRPr>
                <a:solidFill>
                  <a:srgbClr val="0070C0"/>
                </a:solidFill>
                <a:latin typeface="微软雅黑" panose="020B0503020204020204" pitchFamily="34" charset="-122"/>
                <a:ea typeface="微软雅黑" panose="020B0503020204020204" pitchFamily="34" charset="-122"/>
              </a:defRPr>
            </a:lvl2pPr>
            <a:lvl3pPr>
              <a:defRPr>
                <a:solidFill>
                  <a:srgbClr val="0070C0"/>
                </a:solidFill>
                <a:latin typeface="微软雅黑" panose="020B0503020204020204" pitchFamily="34" charset="-122"/>
                <a:ea typeface="微软雅黑" panose="020B0503020204020204" pitchFamily="34" charset="-122"/>
              </a:defRPr>
            </a:lvl3pPr>
            <a:lvl4pPr>
              <a:defRPr>
                <a:solidFill>
                  <a:srgbClr val="0070C0"/>
                </a:solidFill>
                <a:latin typeface="微软雅黑" panose="020B0503020204020204" pitchFamily="34" charset="-122"/>
                <a:ea typeface="微软雅黑" panose="020B0503020204020204" pitchFamily="34" charset="-122"/>
              </a:defRPr>
            </a:lvl4pPr>
            <a:lvl5pPr>
              <a:defRPr>
                <a:solidFill>
                  <a:srgbClr val="0070C0"/>
                </a:solidFill>
                <a:latin typeface="微软雅黑" panose="020B0503020204020204" pitchFamily="34" charset="-122"/>
                <a:ea typeface="微软雅黑" panose="020B0503020204020204" pitchFamily="34"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pic>
        <p:nvPicPr>
          <p:cNvPr id="11" name="图片 10">
            <a:extLst>
              <a:ext uri="{FF2B5EF4-FFF2-40B4-BE49-F238E27FC236}">
                <a16:creationId xmlns:a16="http://schemas.microsoft.com/office/drawing/2014/main" id="{24AFB72C-071C-4CC0-8FC9-0A7E39C84988}"/>
              </a:ext>
            </a:extLst>
          </p:cNvPr>
          <p:cNvPicPr>
            <a:picLocks noChangeAspect="1"/>
          </p:cNvPicPr>
          <p:nvPr userDrawn="1"/>
        </p:nvPicPr>
        <p:blipFill>
          <a:blip r:embed="rId4">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tretch>
            <a:fillRect/>
          </a:stretch>
        </p:blipFill>
        <p:spPr>
          <a:xfrm>
            <a:off x="697526" y="136525"/>
            <a:ext cx="2267347" cy="603345"/>
          </a:xfrm>
          <a:prstGeom prst="rect">
            <a:avLst/>
          </a:prstGeom>
          <a:effectLst/>
        </p:spPr>
      </p:pic>
      <p:sp>
        <p:nvSpPr>
          <p:cNvPr id="12" name="流程图: 手动输入 11">
            <a:extLst>
              <a:ext uri="{FF2B5EF4-FFF2-40B4-BE49-F238E27FC236}">
                <a16:creationId xmlns:a16="http://schemas.microsoft.com/office/drawing/2014/main" id="{AA749992-D34A-48BC-B1AE-632D22E3A16E}"/>
              </a:ext>
            </a:extLst>
          </p:cNvPr>
          <p:cNvSpPr/>
          <p:nvPr userDrawn="1"/>
        </p:nvSpPr>
        <p:spPr>
          <a:xfrm rot="16200000" flipV="1">
            <a:off x="146693" y="1093566"/>
            <a:ext cx="585216" cy="878601"/>
          </a:xfrm>
          <a:prstGeom prst="flowChartManualInput">
            <a:avLst/>
          </a:prstGeom>
          <a:solidFill>
            <a:schemeClr val="accent5">
              <a:lumMod val="40000"/>
              <a:lumOff val="6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流程图: 手动输入 12">
            <a:extLst>
              <a:ext uri="{FF2B5EF4-FFF2-40B4-BE49-F238E27FC236}">
                <a16:creationId xmlns:a16="http://schemas.microsoft.com/office/drawing/2014/main" id="{8ABB9C75-89E2-40A0-BE5E-62DCB39D6876}"/>
              </a:ext>
            </a:extLst>
          </p:cNvPr>
          <p:cNvSpPr/>
          <p:nvPr userDrawn="1"/>
        </p:nvSpPr>
        <p:spPr>
          <a:xfrm rot="16200000" flipV="1">
            <a:off x="114300" y="1055855"/>
            <a:ext cx="585216" cy="813816"/>
          </a:xfrm>
          <a:prstGeom prst="flowChartManualInput">
            <a:avLst/>
          </a:prstGeom>
          <a:solidFill>
            <a:srgbClr val="0093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1"/>
              </a:solidFill>
            </a:endParaRPr>
          </a:p>
        </p:txBody>
      </p:sp>
    </p:spTree>
    <p:extLst>
      <p:ext uri="{BB962C8B-B14F-4D97-AF65-F5344CB8AC3E}">
        <p14:creationId xmlns:p14="http://schemas.microsoft.com/office/powerpoint/2010/main" val="2706199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0965A63-16EB-44B3-851D-0047A2FE34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4" name="图片 33">
            <a:extLst>
              <a:ext uri="{FF2B5EF4-FFF2-40B4-BE49-F238E27FC236}">
                <a16:creationId xmlns:a16="http://schemas.microsoft.com/office/drawing/2014/main" id="{399BCE76-484C-48A7-832C-8B5C1AA2C5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0"/>
            <a:ext cx="12192000" cy="6096896"/>
          </a:xfrm>
          <a:prstGeom prst="rect">
            <a:avLst/>
          </a:prstGeom>
        </p:spPr>
      </p:pic>
      <p:pic>
        <p:nvPicPr>
          <p:cNvPr id="11" name="图片 10">
            <a:extLst>
              <a:ext uri="{FF2B5EF4-FFF2-40B4-BE49-F238E27FC236}">
                <a16:creationId xmlns:a16="http://schemas.microsoft.com/office/drawing/2014/main" id="{24AFB72C-071C-4CC0-8FC9-0A7E39C84988}"/>
              </a:ext>
            </a:extLst>
          </p:cNvPr>
          <p:cNvPicPr>
            <a:picLocks noChangeAspect="1"/>
          </p:cNvPicPr>
          <p:nvPr userDrawn="1"/>
        </p:nvPicPr>
        <p:blipFill>
          <a:blip r:embed="rId4">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tretch>
            <a:fillRect/>
          </a:stretch>
        </p:blipFill>
        <p:spPr>
          <a:xfrm>
            <a:off x="697526" y="136525"/>
            <a:ext cx="2267347" cy="603345"/>
          </a:xfrm>
          <a:prstGeom prst="rect">
            <a:avLst/>
          </a:prstGeom>
          <a:effectLst/>
        </p:spPr>
      </p:pic>
    </p:spTree>
    <p:extLst>
      <p:ext uri="{BB962C8B-B14F-4D97-AF65-F5344CB8AC3E}">
        <p14:creationId xmlns:p14="http://schemas.microsoft.com/office/powerpoint/2010/main" val="960786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D8CF2C-5502-4C2D-AE0B-CFFE02F2CE80}"/>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287B3DF4-4C87-4D70-B2CB-81F9727221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5B1EF38F-1D2D-42DA-BCFE-957D1B7872E9}"/>
              </a:ext>
            </a:extLst>
          </p:cNvPr>
          <p:cNvSpPr>
            <a:spLocks noGrp="1"/>
          </p:cNvSpPr>
          <p:nvPr>
            <p:ph type="dt" sz="half" idx="10"/>
          </p:nvPr>
        </p:nvSpPr>
        <p:spPr/>
        <p:txBody>
          <a:bodyPr/>
          <a:lstStyle/>
          <a:p>
            <a:fld id="{FBBE8BDD-0C36-44C3-8D27-2263AEA10971}" type="datetimeFigureOut">
              <a:rPr lang="zh-CN" altLang="en-US" smtClean="0"/>
              <a:t>2025/2/16</a:t>
            </a:fld>
            <a:endParaRPr lang="zh-CN" altLang="en-US"/>
          </a:p>
        </p:txBody>
      </p:sp>
      <p:sp>
        <p:nvSpPr>
          <p:cNvPr id="5" name="页脚占位符 4">
            <a:extLst>
              <a:ext uri="{FF2B5EF4-FFF2-40B4-BE49-F238E27FC236}">
                <a16:creationId xmlns:a16="http://schemas.microsoft.com/office/drawing/2014/main" id="{B0C44550-5A6D-4A03-9D66-E4FD6BDBC83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2619C52-1F09-4D6B-BE6B-681D2ECC60FB}"/>
              </a:ext>
            </a:extLst>
          </p:cNvPr>
          <p:cNvSpPr>
            <a:spLocks noGrp="1"/>
          </p:cNvSpPr>
          <p:nvPr>
            <p:ph type="sldNum" sz="quarter" idx="12"/>
          </p:nvPr>
        </p:nvSpPr>
        <p:spPr/>
        <p:txBody>
          <a:bodyPr/>
          <a:lstStyle/>
          <a:p>
            <a:fld id="{95A5A743-3A40-4527-BCD0-E2182271DD7E}" type="slidenum">
              <a:rPr lang="zh-CN" altLang="en-US" smtClean="0"/>
              <a:t>‹#›</a:t>
            </a:fld>
            <a:endParaRPr lang="zh-CN" altLang="en-US"/>
          </a:p>
        </p:txBody>
      </p:sp>
    </p:spTree>
    <p:extLst>
      <p:ext uri="{BB962C8B-B14F-4D97-AF65-F5344CB8AC3E}">
        <p14:creationId xmlns:p14="http://schemas.microsoft.com/office/powerpoint/2010/main" val="3599432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03BA8A0-FFBA-4BDF-B05A-9177EB63878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A6CF02D-A462-4030-862A-F82B099974EF}"/>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D884D4BA-A6D9-46F6-A176-4CB4A7D1BF88}"/>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87F360E5-00A4-4CC2-AD22-615EB03AF4DA}"/>
              </a:ext>
            </a:extLst>
          </p:cNvPr>
          <p:cNvSpPr>
            <a:spLocks noGrp="1"/>
          </p:cNvSpPr>
          <p:nvPr>
            <p:ph type="dt" sz="half" idx="10"/>
          </p:nvPr>
        </p:nvSpPr>
        <p:spPr/>
        <p:txBody>
          <a:bodyPr/>
          <a:lstStyle/>
          <a:p>
            <a:fld id="{FBBE8BDD-0C36-44C3-8D27-2263AEA10971}" type="datetimeFigureOut">
              <a:rPr lang="zh-CN" altLang="en-US" smtClean="0"/>
              <a:t>2025/2/16</a:t>
            </a:fld>
            <a:endParaRPr lang="zh-CN" altLang="en-US"/>
          </a:p>
        </p:txBody>
      </p:sp>
      <p:sp>
        <p:nvSpPr>
          <p:cNvPr id="6" name="页脚占位符 5">
            <a:extLst>
              <a:ext uri="{FF2B5EF4-FFF2-40B4-BE49-F238E27FC236}">
                <a16:creationId xmlns:a16="http://schemas.microsoft.com/office/drawing/2014/main" id="{F9972FFE-B1D3-4F93-ACAB-E0910DAC7B6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4DDEC2A-98E5-44D8-8D2F-D24E87F20B2E}"/>
              </a:ext>
            </a:extLst>
          </p:cNvPr>
          <p:cNvSpPr>
            <a:spLocks noGrp="1"/>
          </p:cNvSpPr>
          <p:nvPr>
            <p:ph type="sldNum" sz="quarter" idx="12"/>
          </p:nvPr>
        </p:nvSpPr>
        <p:spPr/>
        <p:txBody>
          <a:bodyPr/>
          <a:lstStyle/>
          <a:p>
            <a:fld id="{95A5A743-3A40-4527-BCD0-E2182271DD7E}" type="slidenum">
              <a:rPr lang="zh-CN" altLang="en-US" smtClean="0"/>
              <a:t>‹#›</a:t>
            </a:fld>
            <a:endParaRPr lang="zh-CN" altLang="en-US"/>
          </a:p>
        </p:txBody>
      </p:sp>
    </p:spTree>
    <p:extLst>
      <p:ext uri="{BB962C8B-B14F-4D97-AF65-F5344CB8AC3E}">
        <p14:creationId xmlns:p14="http://schemas.microsoft.com/office/powerpoint/2010/main" val="1380715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F519C6-33ED-45CA-BD6F-67DA71A5B16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D88C70B8-5519-4564-8155-3ACB59EA69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B84D4EA2-3F97-4929-80A1-C4B0CA7FD31C}"/>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B25C733-3F51-4419-AD20-8C545E2F75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A90DABC-B09E-4B72-B390-A4D21955C402}"/>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BB71654B-FA85-48CD-89C7-164520337770}"/>
              </a:ext>
            </a:extLst>
          </p:cNvPr>
          <p:cNvSpPr>
            <a:spLocks noGrp="1"/>
          </p:cNvSpPr>
          <p:nvPr>
            <p:ph type="dt" sz="half" idx="10"/>
          </p:nvPr>
        </p:nvSpPr>
        <p:spPr/>
        <p:txBody>
          <a:bodyPr/>
          <a:lstStyle/>
          <a:p>
            <a:fld id="{FBBE8BDD-0C36-44C3-8D27-2263AEA10971}" type="datetimeFigureOut">
              <a:rPr lang="zh-CN" altLang="en-US" smtClean="0"/>
              <a:t>2025/2/16</a:t>
            </a:fld>
            <a:endParaRPr lang="zh-CN" altLang="en-US"/>
          </a:p>
        </p:txBody>
      </p:sp>
      <p:sp>
        <p:nvSpPr>
          <p:cNvPr id="8" name="页脚占位符 7">
            <a:extLst>
              <a:ext uri="{FF2B5EF4-FFF2-40B4-BE49-F238E27FC236}">
                <a16:creationId xmlns:a16="http://schemas.microsoft.com/office/drawing/2014/main" id="{FD06A9B3-D6E5-4E1D-8A30-9930DBF16FA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7449D91E-EB7F-4991-875E-13BBD56EDA4E}"/>
              </a:ext>
            </a:extLst>
          </p:cNvPr>
          <p:cNvSpPr>
            <a:spLocks noGrp="1"/>
          </p:cNvSpPr>
          <p:nvPr>
            <p:ph type="sldNum" sz="quarter" idx="12"/>
          </p:nvPr>
        </p:nvSpPr>
        <p:spPr/>
        <p:txBody>
          <a:bodyPr/>
          <a:lstStyle/>
          <a:p>
            <a:fld id="{95A5A743-3A40-4527-BCD0-E2182271DD7E}" type="slidenum">
              <a:rPr lang="zh-CN" altLang="en-US" smtClean="0"/>
              <a:t>‹#›</a:t>
            </a:fld>
            <a:endParaRPr lang="zh-CN" altLang="en-US"/>
          </a:p>
        </p:txBody>
      </p:sp>
    </p:spTree>
    <p:extLst>
      <p:ext uri="{BB962C8B-B14F-4D97-AF65-F5344CB8AC3E}">
        <p14:creationId xmlns:p14="http://schemas.microsoft.com/office/powerpoint/2010/main" val="387839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2F314D7-8B84-4617-8EAB-B546D1F20C8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6BCFB043-A520-48A8-81E9-508BD15FE51F}"/>
              </a:ext>
            </a:extLst>
          </p:cNvPr>
          <p:cNvSpPr>
            <a:spLocks noGrp="1"/>
          </p:cNvSpPr>
          <p:nvPr>
            <p:ph type="dt" sz="half" idx="10"/>
          </p:nvPr>
        </p:nvSpPr>
        <p:spPr/>
        <p:txBody>
          <a:bodyPr/>
          <a:lstStyle/>
          <a:p>
            <a:fld id="{FBBE8BDD-0C36-44C3-8D27-2263AEA10971}" type="datetimeFigureOut">
              <a:rPr lang="zh-CN" altLang="en-US" smtClean="0"/>
              <a:t>2025/2/16</a:t>
            </a:fld>
            <a:endParaRPr lang="zh-CN" altLang="en-US"/>
          </a:p>
        </p:txBody>
      </p:sp>
      <p:sp>
        <p:nvSpPr>
          <p:cNvPr id="4" name="页脚占位符 3">
            <a:extLst>
              <a:ext uri="{FF2B5EF4-FFF2-40B4-BE49-F238E27FC236}">
                <a16:creationId xmlns:a16="http://schemas.microsoft.com/office/drawing/2014/main" id="{541EDB92-2016-46F5-8D26-181F44B687DB}"/>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BF8F1245-D239-4BB2-8046-3EA349CA8D40}"/>
              </a:ext>
            </a:extLst>
          </p:cNvPr>
          <p:cNvSpPr>
            <a:spLocks noGrp="1"/>
          </p:cNvSpPr>
          <p:nvPr>
            <p:ph type="sldNum" sz="quarter" idx="12"/>
          </p:nvPr>
        </p:nvSpPr>
        <p:spPr/>
        <p:txBody>
          <a:bodyPr/>
          <a:lstStyle/>
          <a:p>
            <a:fld id="{95A5A743-3A40-4527-BCD0-E2182271DD7E}" type="slidenum">
              <a:rPr lang="zh-CN" altLang="en-US" smtClean="0"/>
              <a:t>‹#›</a:t>
            </a:fld>
            <a:endParaRPr lang="zh-CN" altLang="en-US"/>
          </a:p>
        </p:txBody>
      </p:sp>
    </p:spTree>
    <p:extLst>
      <p:ext uri="{BB962C8B-B14F-4D97-AF65-F5344CB8AC3E}">
        <p14:creationId xmlns:p14="http://schemas.microsoft.com/office/powerpoint/2010/main" val="686026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668236B-296E-494A-874B-6E2F0A23B7CE}"/>
              </a:ext>
            </a:extLst>
          </p:cNvPr>
          <p:cNvSpPr>
            <a:spLocks noGrp="1"/>
          </p:cNvSpPr>
          <p:nvPr>
            <p:ph type="dt" sz="half" idx="10"/>
          </p:nvPr>
        </p:nvSpPr>
        <p:spPr/>
        <p:txBody>
          <a:bodyPr/>
          <a:lstStyle/>
          <a:p>
            <a:fld id="{FBBE8BDD-0C36-44C3-8D27-2263AEA10971}" type="datetimeFigureOut">
              <a:rPr lang="zh-CN" altLang="en-US" smtClean="0"/>
              <a:t>2025/2/16</a:t>
            </a:fld>
            <a:endParaRPr lang="zh-CN" altLang="en-US"/>
          </a:p>
        </p:txBody>
      </p:sp>
      <p:sp>
        <p:nvSpPr>
          <p:cNvPr id="3" name="页脚占位符 2">
            <a:extLst>
              <a:ext uri="{FF2B5EF4-FFF2-40B4-BE49-F238E27FC236}">
                <a16:creationId xmlns:a16="http://schemas.microsoft.com/office/drawing/2014/main" id="{C7F7172C-A58A-4417-9B84-EE8A2DCBE76F}"/>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C25FD29-74C5-4364-B85F-0BDFE7A65174}"/>
              </a:ext>
            </a:extLst>
          </p:cNvPr>
          <p:cNvSpPr>
            <a:spLocks noGrp="1"/>
          </p:cNvSpPr>
          <p:nvPr>
            <p:ph type="sldNum" sz="quarter" idx="12"/>
          </p:nvPr>
        </p:nvSpPr>
        <p:spPr/>
        <p:txBody>
          <a:bodyPr/>
          <a:lstStyle/>
          <a:p>
            <a:fld id="{95A5A743-3A40-4527-BCD0-E2182271DD7E}" type="slidenum">
              <a:rPr lang="zh-CN" altLang="en-US" smtClean="0"/>
              <a:t>‹#›</a:t>
            </a:fld>
            <a:endParaRPr lang="zh-CN" altLang="en-US"/>
          </a:p>
        </p:txBody>
      </p:sp>
    </p:spTree>
    <p:extLst>
      <p:ext uri="{BB962C8B-B14F-4D97-AF65-F5344CB8AC3E}">
        <p14:creationId xmlns:p14="http://schemas.microsoft.com/office/powerpoint/2010/main" val="3184105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F5F132-F073-4764-901D-E8F3E4BAB8A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2429D89-FB71-4B78-A823-8D8F75ADC9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13F2B5C-D29A-4DFA-B4B4-550D4DBFE1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5ADDD10-ACC3-477E-BC05-17B1E7447CE6}"/>
              </a:ext>
            </a:extLst>
          </p:cNvPr>
          <p:cNvSpPr>
            <a:spLocks noGrp="1"/>
          </p:cNvSpPr>
          <p:nvPr>
            <p:ph type="dt" sz="half" idx="10"/>
          </p:nvPr>
        </p:nvSpPr>
        <p:spPr/>
        <p:txBody>
          <a:bodyPr/>
          <a:lstStyle/>
          <a:p>
            <a:fld id="{FBBE8BDD-0C36-44C3-8D27-2263AEA10971}" type="datetimeFigureOut">
              <a:rPr lang="zh-CN" altLang="en-US" smtClean="0"/>
              <a:t>2025/2/16</a:t>
            </a:fld>
            <a:endParaRPr lang="zh-CN" altLang="en-US"/>
          </a:p>
        </p:txBody>
      </p:sp>
      <p:sp>
        <p:nvSpPr>
          <p:cNvPr id="6" name="页脚占位符 5">
            <a:extLst>
              <a:ext uri="{FF2B5EF4-FFF2-40B4-BE49-F238E27FC236}">
                <a16:creationId xmlns:a16="http://schemas.microsoft.com/office/drawing/2014/main" id="{B078D074-070F-4DC4-A9A1-666DCC9E2E3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E643075-2129-425B-B1AA-0CE41B5E26B7}"/>
              </a:ext>
            </a:extLst>
          </p:cNvPr>
          <p:cNvSpPr>
            <a:spLocks noGrp="1"/>
          </p:cNvSpPr>
          <p:nvPr>
            <p:ph type="sldNum" sz="quarter" idx="12"/>
          </p:nvPr>
        </p:nvSpPr>
        <p:spPr/>
        <p:txBody>
          <a:bodyPr/>
          <a:lstStyle/>
          <a:p>
            <a:fld id="{95A5A743-3A40-4527-BCD0-E2182271DD7E}" type="slidenum">
              <a:rPr lang="zh-CN" altLang="en-US" smtClean="0"/>
              <a:t>‹#›</a:t>
            </a:fld>
            <a:endParaRPr lang="zh-CN" altLang="en-US"/>
          </a:p>
        </p:txBody>
      </p:sp>
    </p:spTree>
    <p:extLst>
      <p:ext uri="{BB962C8B-B14F-4D97-AF65-F5344CB8AC3E}">
        <p14:creationId xmlns:p14="http://schemas.microsoft.com/office/powerpoint/2010/main" val="3754315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E6B466B6-8082-4EE9-BE37-6E78DA8A61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5D8D0CED-9C61-44AD-B99E-854CBBA0E2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131002F-2095-42AE-8B53-FA1F48B0DB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BE8BDD-0C36-44C3-8D27-2263AEA10971}" type="datetimeFigureOut">
              <a:rPr lang="zh-CN" altLang="en-US" smtClean="0"/>
              <a:t>2025/2/16</a:t>
            </a:fld>
            <a:endParaRPr lang="zh-CN" altLang="en-US"/>
          </a:p>
        </p:txBody>
      </p:sp>
      <p:sp>
        <p:nvSpPr>
          <p:cNvPr id="5" name="页脚占位符 4">
            <a:extLst>
              <a:ext uri="{FF2B5EF4-FFF2-40B4-BE49-F238E27FC236}">
                <a16:creationId xmlns:a16="http://schemas.microsoft.com/office/drawing/2014/main" id="{DBBC1F08-F080-481B-8E0C-2E509EFFA1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1DB5858E-BF7A-482D-A926-81DA505FDF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A5A743-3A40-4527-BCD0-E2182271DD7E}" type="slidenum">
              <a:rPr lang="zh-CN" altLang="en-US" smtClean="0"/>
              <a:t>‹#›</a:t>
            </a:fld>
            <a:endParaRPr lang="zh-CN" altLang="en-US"/>
          </a:p>
        </p:txBody>
      </p:sp>
    </p:spTree>
    <p:extLst>
      <p:ext uri="{BB962C8B-B14F-4D97-AF65-F5344CB8AC3E}">
        <p14:creationId xmlns:p14="http://schemas.microsoft.com/office/powerpoint/2010/main" val="5843883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65B15ED3-9790-4B30-9961-7F90B48C2FDD}"/>
              </a:ext>
            </a:extLst>
          </p:cNvPr>
          <p:cNvSpPr>
            <a:spLocks noGrp="1"/>
          </p:cNvSpPr>
          <p:nvPr>
            <p:ph type="ctrTitle"/>
          </p:nvPr>
        </p:nvSpPr>
        <p:spPr>
          <a:xfrm>
            <a:off x="1524000" y="1666795"/>
            <a:ext cx="9144000" cy="2387600"/>
          </a:xfrm>
        </p:spPr>
        <p:txBody>
          <a:bodyPr>
            <a:normAutofit/>
          </a:bodyPr>
          <a:lstStyle/>
          <a:p>
            <a:r>
              <a:rPr lang="zh-CN" altLang="en-US" kern="0" spc="500" dirty="0"/>
              <a:t>实验室安全教育</a:t>
            </a:r>
          </a:p>
        </p:txBody>
      </p:sp>
      <p:sp>
        <p:nvSpPr>
          <p:cNvPr id="3" name="副标题 2">
            <a:extLst>
              <a:ext uri="{FF2B5EF4-FFF2-40B4-BE49-F238E27FC236}">
                <a16:creationId xmlns:a16="http://schemas.microsoft.com/office/drawing/2014/main" id="{10336681-2925-4D4D-B92B-3EC18A5E1166}"/>
              </a:ext>
            </a:extLst>
          </p:cNvPr>
          <p:cNvSpPr>
            <a:spLocks noGrp="1"/>
          </p:cNvSpPr>
          <p:nvPr>
            <p:ph type="subTitle" idx="1"/>
          </p:nvPr>
        </p:nvSpPr>
        <p:spPr>
          <a:xfrm>
            <a:off x="1524000" y="4316613"/>
            <a:ext cx="9144000" cy="1016000"/>
          </a:xfrm>
        </p:spPr>
        <p:txBody>
          <a:bodyPr>
            <a:normAutofit fontScale="85000" lnSpcReduction="20000"/>
          </a:bodyPr>
          <a:lstStyle/>
          <a:p>
            <a:pPr>
              <a:lnSpc>
                <a:spcPct val="110000"/>
              </a:lnSpc>
            </a:pPr>
            <a:r>
              <a:rPr lang="zh-CN" altLang="en-US" sz="3200" dirty="0">
                <a:latin typeface="钉钉进步体" panose="00020600040101010101" pitchFamily="18" charset="-122"/>
                <a:ea typeface="钉钉进步体" panose="00020600040101010101" pitchFamily="18" charset="-122"/>
              </a:rPr>
              <a:t>现代教育技术中心</a:t>
            </a:r>
            <a:endParaRPr lang="en-US" altLang="zh-CN" sz="3200" dirty="0">
              <a:latin typeface="钉钉进步体" panose="00020600040101010101" pitchFamily="18" charset="-122"/>
              <a:ea typeface="钉钉进步体" panose="00020600040101010101" pitchFamily="18" charset="-122"/>
            </a:endParaRPr>
          </a:p>
          <a:p>
            <a:pPr>
              <a:lnSpc>
                <a:spcPct val="110000"/>
              </a:lnSpc>
            </a:pPr>
            <a:r>
              <a:rPr lang="en-US" altLang="zh-CN" sz="3200" dirty="0">
                <a:latin typeface="钉钉进步体" panose="00020600040101010101" pitchFamily="18" charset="-122"/>
                <a:ea typeface="钉钉进步体" panose="00020600040101010101" pitchFamily="18" charset="-122"/>
              </a:rPr>
              <a:t>2025.2.17</a:t>
            </a:r>
            <a:endParaRPr lang="zh-CN" altLang="en-US" sz="3200" dirty="0">
              <a:latin typeface="钉钉进步体" panose="00020600040101010101" pitchFamily="18" charset="-122"/>
              <a:ea typeface="钉钉进步体" panose="00020600040101010101" pitchFamily="18" charset="-122"/>
            </a:endParaRPr>
          </a:p>
        </p:txBody>
      </p:sp>
    </p:spTree>
    <p:extLst>
      <p:ext uri="{BB962C8B-B14F-4D97-AF65-F5344CB8AC3E}">
        <p14:creationId xmlns:p14="http://schemas.microsoft.com/office/powerpoint/2010/main" val="3932974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流程图: 手动输入 5">
            <a:extLst>
              <a:ext uri="{FF2B5EF4-FFF2-40B4-BE49-F238E27FC236}">
                <a16:creationId xmlns:a16="http://schemas.microsoft.com/office/drawing/2014/main" id="{098BC72C-3262-4994-A230-F03FE3272194}"/>
              </a:ext>
            </a:extLst>
          </p:cNvPr>
          <p:cNvSpPr/>
          <p:nvPr/>
        </p:nvSpPr>
        <p:spPr>
          <a:xfrm rot="16200000" flipV="1">
            <a:off x="146693" y="1093566"/>
            <a:ext cx="585216" cy="878601"/>
          </a:xfrm>
          <a:prstGeom prst="flowChartManualInput">
            <a:avLst/>
          </a:prstGeom>
          <a:solidFill>
            <a:schemeClr val="accent5">
              <a:lumMod val="40000"/>
              <a:lumOff val="6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流程图: 手动输入 6">
            <a:extLst>
              <a:ext uri="{FF2B5EF4-FFF2-40B4-BE49-F238E27FC236}">
                <a16:creationId xmlns:a16="http://schemas.microsoft.com/office/drawing/2014/main" id="{6E4BB31B-9818-4576-B6FE-1FD35C3952E5}"/>
              </a:ext>
            </a:extLst>
          </p:cNvPr>
          <p:cNvSpPr/>
          <p:nvPr/>
        </p:nvSpPr>
        <p:spPr>
          <a:xfrm rot="16200000" flipV="1">
            <a:off x="114300" y="1055855"/>
            <a:ext cx="585216" cy="813816"/>
          </a:xfrm>
          <a:prstGeom prst="flowChartManualInput">
            <a:avLst/>
          </a:prstGeom>
          <a:solidFill>
            <a:srgbClr val="0093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1"/>
              </a:solidFill>
            </a:endParaRPr>
          </a:p>
        </p:txBody>
      </p:sp>
      <p:sp>
        <p:nvSpPr>
          <p:cNvPr id="8" name="文本框 7">
            <a:extLst>
              <a:ext uri="{FF2B5EF4-FFF2-40B4-BE49-F238E27FC236}">
                <a16:creationId xmlns:a16="http://schemas.microsoft.com/office/drawing/2014/main" id="{38CCC4C9-01FF-4EE5-92F6-5637193AA462}"/>
              </a:ext>
            </a:extLst>
          </p:cNvPr>
          <p:cNvSpPr txBox="1"/>
          <p:nvPr/>
        </p:nvSpPr>
        <p:spPr>
          <a:xfrm>
            <a:off x="878602" y="1210815"/>
            <a:ext cx="5217398" cy="523220"/>
          </a:xfrm>
          <a:prstGeom prst="rect">
            <a:avLst/>
          </a:prstGeom>
          <a:noFill/>
        </p:spPr>
        <p:txBody>
          <a:bodyPr wrap="square" rtlCol="0">
            <a:spAutoFit/>
          </a:bodyPr>
          <a:lstStyle/>
          <a:p>
            <a:r>
              <a:rPr lang="zh-CN" altLang="en-US" sz="2800" b="1" dirty="0">
                <a:solidFill>
                  <a:srgbClr val="0168B7"/>
                </a:solidFill>
                <a:latin typeface="微软雅黑" panose="020B0503020204020204" pitchFamily="34" charset="-122"/>
                <a:ea typeface="微软雅黑" panose="020B0503020204020204" pitchFamily="34" charset="-122"/>
              </a:rPr>
              <a:t>实验室常见警示标识</a:t>
            </a:r>
          </a:p>
        </p:txBody>
      </p:sp>
      <p:pic>
        <p:nvPicPr>
          <p:cNvPr id="10" name="图片 8">
            <a:extLst>
              <a:ext uri="{FF2B5EF4-FFF2-40B4-BE49-F238E27FC236}">
                <a16:creationId xmlns:a16="http://schemas.microsoft.com/office/drawing/2014/main" id="{0E73FA36-2BAA-424D-BA2D-95A9D5216C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8754" y="1912369"/>
            <a:ext cx="6234491" cy="3734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5253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B9E71830-87C2-4C01-BAD7-A635456CB093}"/>
              </a:ext>
            </a:extLst>
          </p:cNvPr>
          <p:cNvSpPr txBox="1"/>
          <p:nvPr/>
        </p:nvSpPr>
        <p:spPr>
          <a:xfrm>
            <a:off x="2184400" y="2282040"/>
            <a:ext cx="7823200" cy="1077218"/>
          </a:xfrm>
          <a:prstGeom prst="rect">
            <a:avLst/>
          </a:prstGeom>
          <a:noFill/>
        </p:spPr>
        <p:txBody>
          <a:bodyPr wrap="square">
            <a:spAutoFit/>
          </a:bodyPr>
          <a:lstStyle/>
          <a:p>
            <a:pPr algn="ctr"/>
            <a:r>
              <a:rPr lang="zh-CN" altLang="en-US" sz="6400" b="1" dirty="0">
                <a:solidFill>
                  <a:srgbClr val="0168B7"/>
                </a:solidFill>
                <a:latin typeface="微软雅黑" panose="020B0503020204020204" pitchFamily="34" charset="-122"/>
                <a:ea typeface="微软雅黑" panose="020B0503020204020204" pitchFamily="34" charset="-122"/>
              </a:rPr>
              <a:t>感谢您的观看</a:t>
            </a:r>
          </a:p>
        </p:txBody>
      </p:sp>
    </p:spTree>
    <p:extLst>
      <p:ext uri="{BB962C8B-B14F-4D97-AF65-F5344CB8AC3E}">
        <p14:creationId xmlns:p14="http://schemas.microsoft.com/office/powerpoint/2010/main" val="1277074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a:extLst>
              <a:ext uri="{FF2B5EF4-FFF2-40B4-BE49-F238E27FC236}">
                <a16:creationId xmlns:a16="http://schemas.microsoft.com/office/drawing/2014/main" id="{8C9D0039-2897-4684-834F-5DC967C347E0}"/>
              </a:ext>
            </a:extLst>
          </p:cNvPr>
          <p:cNvSpPr/>
          <p:nvPr/>
        </p:nvSpPr>
        <p:spPr>
          <a:xfrm>
            <a:off x="386599" y="1581120"/>
            <a:ext cx="11418801" cy="4256261"/>
          </a:xfrm>
          <a:prstGeom prst="roundRect">
            <a:avLst>
              <a:gd name="adj" fmla="val 6043"/>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648000" rIns="216000" rtlCol="0" anchor="ctr"/>
          <a:lstStyle/>
          <a:p>
            <a:pPr indent="457200" algn="just">
              <a:lnSpc>
                <a:spcPct val="160000"/>
              </a:lnSpc>
            </a:pPr>
            <a:r>
              <a:rPr lang="zh-CN" altLang="en-US" dirty="0">
                <a:solidFill>
                  <a:schemeClr val="accent1">
                    <a:lumMod val="75000"/>
                  </a:schemeClr>
                </a:solidFill>
                <a:latin typeface="微软雅黑" panose="020B0503020204020204" pitchFamily="34" charset="-122"/>
                <a:ea typeface="微软雅黑" panose="020B0503020204020204" pitchFamily="34" charset="-122"/>
              </a:rPr>
              <a:t>第一条   学生应遵守实验室礼仪规范，注重实验文明。</a:t>
            </a:r>
          </a:p>
          <a:p>
            <a:pPr indent="457200" algn="just">
              <a:lnSpc>
                <a:spcPct val="160000"/>
              </a:lnSpc>
            </a:pPr>
            <a:r>
              <a:rPr lang="zh-CN" altLang="en-US" dirty="0">
                <a:solidFill>
                  <a:schemeClr val="accent1">
                    <a:lumMod val="75000"/>
                  </a:schemeClr>
                </a:solidFill>
                <a:latin typeface="微软雅黑" panose="020B0503020204020204" pitchFamily="34" charset="-122"/>
                <a:ea typeface="微软雅黑" panose="020B0503020204020204" pitchFamily="34" charset="-122"/>
              </a:rPr>
              <a:t>第二条   学生每学期须接受实验室安全教育。</a:t>
            </a:r>
          </a:p>
          <a:p>
            <a:pPr indent="457200" algn="just">
              <a:lnSpc>
                <a:spcPct val="160000"/>
              </a:lnSpc>
            </a:pPr>
            <a:r>
              <a:rPr lang="zh-CN" altLang="en-US" dirty="0">
                <a:solidFill>
                  <a:schemeClr val="accent1">
                    <a:lumMod val="75000"/>
                  </a:schemeClr>
                </a:solidFill>
                <a:latin typeface="微软雅黑" panose="020B0503020204020204" pitchFamily="34" charset="-122"/>
                <a:ea typeface="微软雅黑" panose="020B0503020204020204" pitchFamily="34" charset="-122"/>
              </a:rPr>
              <a:t>第三条  学生进入实验室须严格遵守实验室有关规章制度和仪器设备操作规程，自觉接受实验授课教师的指导。</a:t>
            </a:r>
          </a:p>
          <a:p>
            <a:pPr indent="457200" algn="just">
              <a:lnSpc>
                <a:spcPct val="160000"/>
              </a:lnSpc>
            </a:pPr>
            <a:r>
              <a:rPr lang="zh-CN" altLang="en-US" dirty="0">
                <a:solidFill>
                  <a:schemeClr val="accent1">
                    <a:lumMod val="75000"/>
                  </a:schemeClr>
                </a:solidFill>
                <a:latin typeface="微软雅黑" panose="020B0503020204020204" pitchFamily="34" charset="-122"/>
                <a:ea typeface="微软雅黑" panose="020B0503020204020204" pitchFamily="34" charset="-122"/>
              </a:rPr>
              <a:t>第四条  爱护实验设备，节约实验耗材。不得改动实验计算机配置，不得利用实验设备做与实验内容无关的操作。 </a:t>
            </a:r>
          </a:p>
          <a:p>
            <a:pPr indent="457200" algn="just">
              <a:lnSpc>
                <a:spcPct val="160000"/>
              </a:lnSpc>
            </a:pPr>
            <a:r>
              <a:rPr lang="zh-CN" altLang="en-US" dirty="0">
                <a:solidFill>
                  <a:schemeClr val="accent1">
                    <a:lumMod val="75000"/>
                  </a:schemeClr>
                </a:solidFill>
                <a:latin typeface="微软雅黑" panose="020B0503020204020204" pitchFamily="34" charset="-122"/>
                <a:ea typeface="微软雅黑" panose="020B0503020204020204" pitchFamily="34" charset="-122"/>
              </a:rPr>
              <a:t>第五条   对违反设备使用规程，私自拆卸实验设备，造成损坏的将按学校有关规定处理。</a:t>
            </a:r>
          </a:p>
          <a:p>
            <a:pPr indent="457200" algn="just">
              <a:lnSpc>
                <a:spcPct val="160000"/>
              </a:lnSpc>
            </a:pPr>
            <a:r>
              <a:rPr lang="zh-CN" altLang="en-US" dirty="0">
                <a:solidFill>
                  <a:schemeClr val="accent1">
                    <a:lumMod val="75000"/>
                  </a:schemeClr>
                </a:solidFill>
                <a:latin typeface="微软雅黑" panose="020B0503020204020204" pitchFamily="34" charset="-122"/>
                <a:ea typeface="微软雅黑" panose="020B0503020204020204" pitchFamily="34" charset="-122"/>
              </a:rPr>
              <a:t>第六条  注意保持实验室的环境卫生，不嘻戏打闹、大声喧哗，严禁吸烟、随地吐痰、乱扔果皮纸屑等。</a:t>
            </a:r>
          </a:p>
          <a:p>
            <a:pPr>
              <a:lnSpc>
                <a:spcPct val="200000"/>
              </a:lnSpc>
            </a:pPr>
            <a:endParaRPr lang="zh-CN" altLang="en-US" sz="3200" dirty="0">
              <a:latin typeface="+mn-ea"/>
            </a:endParaRPr>
          </a:p>
        </p:txBody>
      </p:sp>
      <p:sp>
        <p:nvSpPr>
          <p:cNvPr id="5" name="矩形: 圆角 4">
            <a:extLst>
              <a:ext uri="{FF2B5EF4-FFF2-40B4-BE49-F238E27FC236}">
                <a16:creationId xmlns:a16="http://schemas.microsoft.com/office/drawing/2014/main" id="{6880D9AA-B7B5-41A1-9836-35812B4A77E2}"/>
              </a:ext>
            </a:extLst>
          </p:cNvPr>
          <p:cNvSpPr/>
          <p:nvPr/>
        </p:nvSpPr>
        <p:spPr>
          <a:xfrm>
            <a:off x="986848" y="1149927"/>
            <a:ext cx="2957079" cy="568037"/>
          </a:xfrm>
          <a:prstGeom prst="roundRect">
            <a:avLst>
              <a:gd name="adj" fmla="val 13715"/>
            </a:avLst>
          </a:prstGeom>
          <a:solidFill>
            <a:srgbClr val="016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dirty="0">
                <a:solidFill>
                  <a:srgbClr val="FFFFFF"/>
                </a:solidFill>
                <a:latin typeface="钉钉进步体" panose="00020600040101010101" pitchFamily="18" charset="-122"/>
                <a:ea typeface="钉钉进步体" panose="00020600040101010101" pitchFamily="18" charset="-122"/>
              </a:rPr>
              <a:t>学生实验守则</a:t>
            </a:r>
          </a:p>
        </p:txBody>
      </p:sp>
    </p:spTree>
    <p:extLst>
      <p:ext uri="{BB962C8B-B14F-4D97-AF65-F5344CB8AC3E}">
        <p14:creationId xmlns:p14="http://schemas.microsoft.com/office/powerpoint/2010/main" val="2510328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a:extLst>
              <a:ext uri="{FF2B5EF4-FFF2-40B4-BE49-F238E27FC236}">
                <a16:creationId xmlns:a16="http://schemas.microsoft.com/office/drawing/2014/main" id="{5A505EA3-668B-4831-975A-C99A115DE8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615" y="2061029"/>
            <a:ext cx="2842367" cy="3836163"/>
          </a:xfrm>
          <a:prstGeom prst="rect">
            <a:avLst/>
          </a:prstGeom>
          <a:noFill/>
          <a:ln>
            <a:noFill/>
          </a:ln>
          <a:effectLst>
            <a:reflection blurRad="25400" stA="50000" endA="300" endPos="20000" dist="254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
            <a:extLst>
              <a:ext uri="{FF2B5EF4-FFF2-40B4-BE49-F238E27FC236}">
                <a16:creationId xmlns:a16="http://schemas.microsoft.com/office/drawing/2014/main" id="{7F55E07A-4453-4873-8634-4FEB9C0CC5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6898" y="1989335"/>
            <a:ext cx="2842367" cy="3856131"/>
          </a:xfrm>
          <a:prstGeom prst="rect">
            <a:avLst/>
          </a:prstGeom>
          <a:noFill/>
          <a:ln>
            <a:noFill/>
          </a:ln>
          <a:effectLst>
            <a:reflection blurRad="6350" stA="50000" endA="300" endPos="9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2">
            <a:extLst>
              <a:ext uri="{FF2B5EF4-FFF2-40B4-BE49-F238E27FC236}">
                <a16:creationId xmlns:a16="http://schemas.microsoft.com/office/drawing/2014/main" id="{810A7DB8-D26B-479F-BF3D-20CD50ACF8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31694" y="1989335"/>
            <a:ext cx="3220529" cy="3710049"/>
          </a:xfrm>
          <a:prstGeom prst="rect">
            <a:avLst/>
          </a:prstGeom>
          <a:noFill/>
          <a:ln>
            <a:noFill/>
          </a:ln>
          <a:effectLst>
            <a:reflection blurRad="127000" stA="52000" endA="300" endPos="11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流程图: 手动输入 10">
            <a:extLst>
              <a:ext uri="{FF2B5EF4-FFF2-40B4-BE49-F238E27FC236}">
                <a16:creationId xmlns:a16="http://schemas.microsoft.com/office/drawing/2014/main" id="{3ACCD1CE-FAB3-48C9-80B2-0CF45BA407DF}"/>
              </a:ext>
            </a:extLst>
          </p:cNvPr>
          <p:cNvSpPr/>
          <p:nvPr/>
        </p:nvSpPr>
        <p:spPr>
          <a:xfrm rot="16200000" flipV="1">
            <a:off x="146693" y="1093566"/>
            <a:ext cx="585216" cy="878601"/>
          </a:xfrm>
          <a:prstGeom prst="flowChartManualInput">
            <a:avLst/>
          </a:prstGeom>
          <a:solidFill>
            <a:schemeClr val="accent5">
              <a:lumMod val="40000"/>
              <a:lumOff val="6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流程图: 手动输入 11">
            <a:extLst>
              <a:ext uri="{FF2B5EF4-FFF2-40B4-BE49-F238E27FC236}">
                <a16:creationId xmlns:a16="http://schemas.microsoft.com/office/drawing/2014/main" id="{CF3BBAE2-1F1D-419A-93AD-989DAF8FF82B}"/>
              </a:ext>
            </a:extLst>
          </p:cNvPr>
          <p:cNvSpPr/>
          <p:nvPr/>
        </p:nvSpPr>
        <p:spPr>
          <a:xfrm rot="16200000" flipV="1">
            <a:off x="114300" y="1055855"/>
            <a:ext cx="585216" cy="813816"/>
          </a:xfrm>
          <a:prstGeom prst="flowChartManualInput">
            <a:avLst/>
          </a:prstGeom>
          <a:solidFill>
            <a:srgbClr val="0093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1"/>
              </a:solidFill>
            </a:endParaRPr>
          </a:p>
        </p:txBody>
      </p:sp>
      <p:sp>
        <p:nvSpPr>
          <p:cNvPr id="13" name="文本框 12">
            <a:extLst>
              <a:ext uri="{FF2B5EF4-FFF2-40B4-BE49-F238E27FC236}">
                <a16:creationId xmlns:a16="http://schemas.microsoft.com/office/drawing/2014/main" id="{0ECACE1F-F88E-4ECB-9AB8-A587BEB1473A}"/>
              </a:ext>
            </a:extLst>
          </p:cNvPr>
          <p:cNvSpPr txBox="1"/>
          <p:nvPr/>
        </p:nvSpPr>
        <p:spPr>
          <a:xfrm>
            <a:off x="878602" y="1210815"/>
            <a:ext cx="5217398" cy="523220"/>
          </a:xfrm>
          <a:prstGeom prst="rect">
            <a:avLst/>
          </a:prstGeom>
          <a:noFill/>
        </p:spPr>
        <p:txBody>
          <a:bodyPr wrap="square" rtlCol="0">
            <a:spAutoFit/>
          </a:bodyPr>
          <a:lstStyle/>
          <a:p>
            <a:r>
              <a:rPr lang="zh-CN" altLang="en-US" sz="2800" b="1" dirty="0">
                <a:solidFill>
                  <a:srgbClr val="0168B7"/>
                </a:solidFill>
                <a:latin typeface="微软雅黑" panose="020B0503020204020204" pitchFamily="34" charset="-122"/>
                <a:ea typeface="微软雅黑" panose="020B0503020204020204" pitchFamily="34" charset="-122"/>
              </a:rPr>
              <a:t>案例警示</a:t>
            </a:r>
          </a:p>
        </p:txBody>
      </p:sp>
    </p:spTree>
    <p:extLst>
      <p:ext uri="{BB962C8B-B14F-4D97-AF65-F5344CB8AC3E}">
        <p14:creationId xmlns:p14="http://schemas.microsoft.com/office/powerpoint/2010/main" val="3852739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对角圆角 5">
            <a:extLst>
              <a:ext uri="{FF2B5EF4-FFF2-40B4-BE49-F238E27FC236}">
                <a16:creationId xmlns:a16="http://schemas.microsoft.com/office/drawing/2014/main" id="{D6AF0FFB-5AFC-4DBA-BF31-E3A992F8BA6C}"/>
              </a:ext>
            </a:extLst>
          </p:cNvPr>
          <p:cNvSpPr/>
          <p:nvPr/>
        </p:nvSpPr>
        <p:spPr>
          <a:xfrm>
            <a:off x="526474" y="2142836"/>
            <a:ext cx="6779490" cy="3214255"/>
          </a:xfrm>
          <a:prstGeom prst="round2DiagRect">
            <a:avLst/>
          </a:prstGeom>
          <a:solidFill>
            <a:schemeClr val="accent1">
              <a:alpha val="15000"/>
            </a:schemeClr>
          </a:solidFill>
          <a:ln w="12700" cap="flat">
            <a:solidFill>
              <a:schemeClr val="accent1"/>
            </a:solidFill>
            <a:prstDash val="solid"/>
            <a:miter/>
          </a:ln>
          <a:effectLst/>
        </p:spPr>
        <p:txBody>
          <a:bodyPr lIns="180000" rIns="180000" rtlCol="0" anchor="ctr"/>
          <a:lstStyle/>
          <a:p>
            <a:r>
              <a:rPr lang="en-US" altLang="zh-CN" dirty="0">
                <a:solidFill>
                  <a:schemeClr val="accent1">
                    <a:lumMod val="75000"/>
                  </a:schemeClr>
                </a:solidFill>
                <a:latin typeface="钉钉进步体" panose="00020600040101010101" pitchFamily="18" charset="-122"/>
                <a:ea typeface="钉钉进步体" panose="00020600040101010101" pitchFamily="18" charset="-122"/>
              </a:rPr>
              <a:t>1.</a:t>
            </a:r>
            <a:r>
              <a:rPr lang="zh-CN" altLang="en-US" dirty="0">
                <a:solidFill>
                  <a:schemeClr val="accent1">
                    <a:lumMod val="75000"/>
                  </a:schemeClr>
                </a:solidFill>
                <a:latin typeface="钉钉进步体" panose="00020600040101010101" pitchFamily="18" charset="-122"/>
                <a:ea typeface="钉钉进步体" panose="00020600040101010101" pitchFamily="18" charset="-122"/>
              </a:rPr>
              <a:t>实验室内必须存放一定数量的消防器材，放置在便于取用的明显位置，全体师生要爱护消防器材，熟知其位置和使用方法。实验室管理部门要定期检查更换。</a:t>
            </a:r>
            <a:endParaRPr lang="en-US" altLang="zh-CN" dirty="0">
              <a:solidFill>
                <a:schemeClr val="accent1">
                  <a:lumMod val="75000"/>
                </a:schemeClr>
              </a:solidFill>
              <a:latin typeface="钉钉进步体" panose="00020600040101010101" pitchFamily="18" charset="-122"/>
              <a:ea typeface="钉钉进步体" panose="00020600040101010101" pitchFamily="18" charset="-122"/>
            </a:endParaRPr>
          </a:p>
          <a:p>
            <a:endParaRPr lang="en-US" altLang="zh-CN" dirty="0">
              <a:solidFill>
                <a:schemeClr val="accent1">
                  <a:lumMod val="75000"/>
                </a:schemeClr>
              </a:solidFill>
              <a:latin typeface="钉钉进步体" panose="00020600040101010101" pitchFamily="18" charset="-122"/>
              <a:ea typeface="钉钉进步体" panose="00020600040101010101" pitchFamily="18" charset="-122"/>
            </a:endParaRPr>
          </a:p>
          <a:p>
            <a:r>
              <a:rPr lang="en-US" altLang="zh-CN" dirty="0">
                <a:solidFill>
                  <a:schemeClr val="accent1">
                    <a:lumMod val="75000"/>
                  </a:schemeClr>
                </a:solidFill>
                <a:latin typeface="钉钉进步体" panose="00020600040101010101" pitchFamily="18" charset="-122"/>
                <a:ea typeface="钉钉进步体" panose="00020600040101010101" pitchFamily="18" charset="-122"/>
              </a:rPr>
              <a:t>2.</a:t>
            </a:r>
            <a:r>
              <a:rPr lang="zh-CN" altLang="en-US" dirty="0">
                <a:solidFill>
                  <a:schemeClr val="accent1">
                    <a:lumMod val="75000"/>
                  </a:schemeClr>
                </a:solidFill>
                <a:latin typeface="钉钉进步体" panose="00020600040101010101" pitchFamily="18" charset="-122"/>
                <a:ea typeface="钉钉进步体" panose="00020600040101010101" pitchFamily="18" charset="-122"/>
              </a:rPr>
              <a:t>实验室内存放的设备及物品须与火源、电源保持一定距离</a:t>
            </a:r>
            <a:r>
              <a:rPr lang="en-US" altLang="zh-CN" dirty="0">
                <a:solidFill>
                  <a:schemeClr val="accent1">
                    <a:lumMod val="75000"/>
                  </a:schemeClr>
                </a:solidFill>
                <a:latin typeface="钉钉进步体" panose="00020600040101010101" pitchFamily="18" charset="-122"/>
                <a:ea typeface="钉钉进步体" panose="00020600040101010101" pitchFamily="18" charset="-122"/>
              </a:rPr>
              <a:t>,</a:t>
            </a:r>
            <a:r>
              <a:rPr lang="zh-CN" altLang="en-US" dirty="0">
                <a:solidFill>
                  <a:schemeClr val="accent1">
                    <a:lumMod val="75000"/>
                  </a:schemeClr>
                </a:solidFill>
                <a:latin typeface="钉钉进步体" panose="00020600040101010101" pitchFamily="18" charset="-122"/>
                <a:ea typeface="钉钉进步体" panose="00020600040101010101" pitchFamily="18" charset="-122"/>
              </a:rPr>
              <a:t>不可随意堆放。实验室内严禁烟火。</a:t>
            </a:r>
            <a:endParaRPr lang="en-US" altLang="zh-CN" dirty="0">
              <a:solidFill>
                <a:schemeClr val="accent1">
                  <a:lumMod val="75000"/>
                </a:schemeClr>
              </a:solidFill>
              <a:latin typeface="钉钉进步体" panose="00020600040101010101" pitchFamily="18" charset="-122"/>
              <a:ea typeface="钉钉进步体" panose="00020600040101010101" pitchFamily="18" charset="-122"/>
            </a:endParaRPr>
          </a:p>
          <a:p>
            <a:endParaRPr lang="zh-CN" altLang="en-US" dirty="0">
              <a:solidFill>
                <a:schemeClr val="accent1">
                  <a:lumMod val="75000"/>
                </a:schemeClr>
              </a:solidFill>
              <a:latin typeface="钉钉进步体" panose="00020600040101010101" pitchFamily="18" charset="-122"/>
              <a:ea typeface="钉钉进步体" panose="00020600040101010101" pitchFamily="18" charset="-122"/>
            </a:endParaRPr>
          </a:p>
          <a:p>
            <a:r>
              <a:rPr lang="en-US" altLang="zh-CN" dirty="0">
                <a:solidFill>
                  <a:schemeClr val="accent1">
                    <a:lumMod val="75000"/>
                  </a:schemeClr>
                </a:solidFill>
                <a:latin typeface="钉钉进步体" panose="00020600040101010101" pitchFamily="18" charset="-122"/>
                <a:ea typeface="钉钉进步体" panose="00020600040101010101" pitchFamily="18" charset="-122"/>
              </a:rPr>
              <a:t>3.</a:t>
            </a:r>
            <a:r>
              <a:rPr lang="zh-CN" altLang="en-US" dirty="0">
                <a:solidFill>
                  <a:schemeClr val="accent1">
                    <a:lumMod val="75000"/>
                  </a:schemeClr>
                </a:solidFill>
                <a:latin typeface="钉钉进步体" panose="00020600040101010101" pitchFamily="18" charset="-122"/>
                <a:ea typeface="钉钉进步体" panose="00020600040101010101" pitchFamily="18" charset="-122"/>
              </a:rPr>
              <a:t>严禁在实验楼消防通道走廊上堆放物品，确保消防通道畅通。</a:t>
            </a:r>
          </a:p>
        </p:txBody>
      </p:sp>
      <p:pic>
        <p:nvPicPr>
          <p:cNvPr id="12" name="图片 11">
            <a:extLst>
              <a:ext uri="{FF2B5EF4-FFF2-40B4-BE49-F238E27FC236}">
                <a16:creationId xmlns:a16="http://schemas.microsoft.com/office/drawing/2014/main" id="{5EFAC4E9-557A-428F-AD5A-11230C66A4B0}"/>
              </a:ext>
            </a:extLst>
          </p:cNvPr>
          <p:cNvPicPr>
            <a:picLocks noChangeAspect="1"/>
          </p:cNvPicPr>
          <p:nvPr/>
        </p:nvPicPr>
        <p:blipFill>
          <a:blip r:embed="rId2"/>
          <a:stretch>
            <a:fillRect/>
          </a:stretch>
        </p:blipFill>
        <p:spPr>
          <a:xfrm>
            <a:off x="7706884" y="2309090"/>
            <a:ext cx="3724340" cy="2742360"/>
          </a:xfrm>
          <a:prstGeom prst="rect">
            <a:avLst/>
          </a:prstGeom>
        </p:spPr>
      </p:pic>
      <p:sp>
        <p:nvSpPr>
          <p:cNvPr id="13" name="流程图: 手动输入 12">
            <a:extLst>
              <a:ext uri="{FF2B5EF4-FFF2-40B4-BE49-F238E27FC236}">
                <a16:creationId xmlns:a16="http://schemas.microsoft.com/office/drawing/2014/main" id="{FC424EB5-BFCA-4D02-9E54-6AA877BF213D}"/>
              </a:ext>
            </a:extLst>
          </p:cNvPr>
          <p:cNvSpPr/>
          <p:nvPr/>
        </p:nvSpPr>
        <p:spPr>
          <a:xfrm rot="16200000" flipV="1">
            <a:off x="146693" y="1093566"/>
            <a:ext cx="585216" cy="878601"/>
          </a:xfrm>
          <a:prstGeom prst="flowChartManualInput">
            <a:avLst/>
          </a:prstGeom>
          <a:solidFill>
            <a:schemeClr val="accent5">
              <a:lumMod val="40000"/>
              <a:lumOff val="6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流程图: 手动输入 13">
            <a:extLst>
              <a:ext uri="{FF2B5EF4-FFF2-40B4-BE49-F238E27FC236}">
                <a16:creationId xmlns:a16="http://schemas.microsoft.com/office/drawing/2014/main" id="{BE14BDDF-1070-4EE1-BC03-138F5878A13D}"/>
              </a:ext>
            </a:extLst>
          </p:cNvPr>
          <p:cNvSpPr/>
          <p:nvPr/>
        </p:nvSpPr>
        <p:spPr>
          <a:xfrm rot="16200000" flipV="1">
            <a:off x="114300" y="1055855"/>
            <a:ext cx="585216" cy="813816"/>
          </a:xfrm>
          <a:prstGeom prst="flowChartManualInput">
            <a:avLst/>
          </a:prstGeom>
          <a:solidFill>
            <a:srgbClr val="0093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1"/>
              </a:solidFill>
            </a:endParaRPr>
          </a:p>
        </p:txBody>
      </p:sp>
      <p:sp>
        <p:nvSpPr>
          <p:cNvPr id="15" name="文本框 14">
            <a:extLst>
              <a:ext uri="{FF2B5EF4-FFF2-40B4-BE49-F238E27FC236}">
                <a16:creationId xmlns:a16="http://schemas.microsoft.com/office/drawing/2014/main" id="{C59F7668-93C2-4546-BADE-558BDCAC6383}"/>
              </a:ext>
            </a:extLst>
          </p:cNvPr>
          <p:cNvSpPr txBox="1"/>
          <p:nvPr/>
        </p:nvSpPr>
        <p:spPr>
          <a:xfrm>
            <a:off x="878602" y="1210815"/>
            <a:ext cx="5217398" cy="523220"/>
          </a:xfrm>
          <a:prstGeom prst="rect">
            <a:avLst/>
          </a:prstGeom>
          <a:noFill/>
        </p:spPr>
        <p:txBody>
          <a:bodyPr wrap="square" rtlCol="0">
            <a:spAutoFit/>
          </a:bodyPr>
          <a:lstStyle/>
          <a:p>
            <a:r>
              <a:rPr lang="zh-CN" altLang="en-US" sz="2800" b="1" dirty="0">
                <a:solidFill>
                  <a:srgbClr val="0168B7"/>
                </a:solidFill>
                <a:latin typeface="微软雅黑" panose="020B0503020204020204" pitchFamily="34" charset="-122"/>
                <a:ea typeface="微软雅黑" panose="020B0503020204020204" pitchFamily="34" charset="-122"/>
              </a:rPr>
              <a:t>实验室消防安全</a:t>
            </a:r>
          </a:p>
        </p:txBody>
      </p:sp>
    </p:spTree>
    <p:extLst>
      <p:ext uri="{BB962C8B-B14F-4D97-AF65-F5344CB8AC3E}">
        <p14:creationId xmlns:p14="http://schemas.microsoft.com/office/powerpoint/2010/main" val="22675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DFB61FD3-638E-406A-99A6-94CD0A832D04}"/>
              </a:ext>
            </a:extLst>
          </p:cNvPr>
          <p:cNvPicPr>
            <a:picLocks noChangeAspect="1"/>
          </p:cNvPicPr>
          <p:nvPr/>
        </p:nvPicPr>
        <p:blipFill>
          <a:blip r:embed="rId2"/>
          <a:stretch>
            <a:fillRect/>
          </a:stretch>
        </p:blipFill>
        <p:spPr>
          <a:xfrm>
            <a:off x="725667" y="2341138"/>
            <a:ext cx="3772647" cy="2544618"/>
          </a:xfrm>
          <a:prstGeom prst="rect">
            <a:avLst/>
          </a:prstGeom>
        </p:spPr>
      </p:pic>
      <p:sp>
        <p:nvSpPr>
          <p:cNvPr id="7" name="矩形: 圆角 6">
            <a:extLst>
              <a:ext uri="{FF2B5EF4-FFF2-40B4-BE49-F238E27FC236}">
                <a16:creationId xmlns:a16="http://schemas.microsoft.com/office/drawing/2014/main" id="{E40A5ACF-196A-47D1-90BD-857C431479A6}"/>
              </a:ext>
            </a:extLst>
          </p:cNvPr>
          <p:cNvSpPr/>
          <p:nvPr/>
        </p:nvSpPr>
        <p:spPr>
          <a:xfrm>
            <a:off x="4498314" y="2063767"/>
            <a:ext cx="7195157" cy="3302560"/>
          </a:xfrm>
          <a:prstGeom prst="roundRect">
            <a:avLst>
              <a:gd name="adj" fmla="val 6262"/>
            </a:avLst>
          </a:prstGeom>
          <a:gradFill flip="none" rotWithShape="1">
            <a:gsLst>
              <a:gs pos="0">
                <a:schemeClr val="accent5">
                  <a:lumMod val="20000"/>
                  <a:lumOff val="80000"/>
                </a:schemeClr>
              </a:gs>
              <a:gs pos="100000">
                <a:schemeClr val="bg1"/>
              </a:gs>
            </a:gsLst>
            <a:lin ang="10800000" scaled="1"/>
            <a:tileRect/>
          </a:gra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0" tIns="45720" rIns="360000" bIns="45720" numCol="1" spcCol="0" rtlCol="0" fromWordArt="0" anchor="ctr" anchorCtr="0" forceAA="0" compatLnSpc="1">
            <a:noAutofit/>
          </a:bodyPr>
          <a:lstStyle/>
          <a:p>
            <a:pPr>
              <a:lnSpc>
                <a:spcPct val="200000"/>
              </a:lnSpc>
            </a:pPr>
            <a:r>
              <a:rPr lang="en-US" altLang="zh-CN" dirty="0">
                <a:solidFill>
                  <a:schemeClr val="accent1">
                    <a:lumMod val="75000"/>
                  </a:schemeClr>
                </a:solidFill>
                <a:latin typeface="钉钉进步体" panose="00020600040101010101" pitchFamily="18" charset="-122"/>
                <a:ea typeface="钉钉进步体" panose="00020600040101010101" pitchFamily="18" charset="-122"/>
              </a:rPr>
              <a:t>1.</a:t>
            </a:r>
            <a:r>
              <a:rPr lang="zh-CN" altLang="en-US" dirty="0">
                <a:solidFill>
                  <a:schemeClr val="accent1">
                    <a:lumMod val="75000"/>
                  </a:schemeClr>
                </a:solidFill>
                <a:latin typeface="钉钉进步体" panose="00020600040101010101" pitchFamily="18" charset="-122"/>
                <a:ea typeface="钉钉进步体" panose="00020600040101010101" pitchFamily="18" charset="-122"/>
              </a:rPr>
              <a:t>实验室内不乱接乱拉电线，不超负荷用电，不使用大功率电器。</a:t>
            </a:r>
          </a:p>
          <a:p>
            <a:pPr>
              <a:lnSpc>
                <a:spcPct val="200000"/>
              </a:lnSpc>
            </a:pPr>
            <a:r>
              <a:rPr lang="en-US" altLang="zh-CN" dirty="0">
                <a:solidFill>
                  <a:schemeClr val="accent1">
                    <a:lumMod val="75000"/>
                  </a:schemeClr>
                </a:solidFill>
                <a:latin typeface="钉钉进步体" panose="00020600040101010101" pitchFamily="18" charset="-122"/>
                <a:ea typeface="钉钉进步体" panose="00020600040101010101" pitchFamily="18" charset="-122"/>
              </a:rPr>
              <a:t>2.</a:t>
            </a:r>
            <a:r>
              <a:rPr lang="zh-CN" altLang="en-US" dirty="0">
                <a:solidFill>
                  <a:schemeClr val="accent1">
                    <a:lumMod val="75000"/>
                  </a:schemeClr>
                </a:solidFill>
                <a:latin typeface="钉钉进步体" panose="00020600040101010101" pitchFamily="18" charset="-122"/>
                <a:ea typeface="钉钉进步体" panose="00020600040101010101" pitchFamily="18" charset="-122"/>
              </a:rPr>
              <a:t>实验室内不应有裸露的电线头，强电箱内不要堆放物品。</a:t>
            </a:r>
            <a:endParaRPr lang="en-US" altLang="zh-CN" dirty="0">
              <a:solidFill>
                <a:schemeClr val="accent1">
                  <a:lumMod val="75000"/>
                </a:schemeClr>
              </a:solidFill>
              <a:latin typeface="钉钉进步体" panose="00020600040101010101" pitchFamily="18" charset="-122"/>
              <a:ea typeface="钉钉进步体" panose="00020600040101010101" pitchFamily="18" charset="-122"/>
            </a:endParaRPr>
          </a:p>
          <a:p>
            <a:pPr>
              <a:lnSpc>
                <a:spcPct val="200000"/>
              </a:lnSpc>
            </a:pPr>
            <a:r>
              <a:rPr lang="en-US" altLang="zh-CN" dirty="0">
                <a:solidFill>
                  <a:schemeClr val="accent1">
                    <a:lumMod val="75000"/>
                  </a:schemeClr>
                </a:solidFill>
                <a:latin typeface="钉钉进步体" panose="00020600040101010101" pitchFamily="18" charset="-122"/>
                <a:ea typeface="钉钉进步体" panose="00020600040101010101" pitchFamily="18" charset="-122"/>
              </a:rPr>
              <a:t>3.</a:t>
            </a:r>
            <a:r>
              <a:rPr lang="zh-CN" altLang="en-US" dirty="0">
                <a:solidFill>
                  <a:schemeClr val="accent1">
                    <a:lumMod val="75000"/>
                  </a:schemeClr>
                </a:solidFill>
                <a:latin typeface="钉钉进步体" panose="00020600040101010101" pitchFamily="18" charset="-122"/>
                <a:ea typeface="钉钉进步体" panose="00020600040101010101" pitchFamily="18" charset="-122"/>
              </a:rPr>
              <a:t>实验室用电设备线路、插头插座、空气开关应经常检查，发现有破损、老化等情况必须安排更换维修。</a:t>
            </a:r>
          </a:p>
          <a:p>
            <a:pPr algn="ctr" defTabSz="913765"/>
            <a:endParaRPr lang="zh-CN" altLang="en-US" b="1" dirty="0">
              <a:solidFill>
                <a:schemeClr val="accent1">
                  <a:lumMod val="75000"/>
                </a:schemeClr>
              </a:solidFill>
              <a:latin typeface="钉钉进步体" panose="00020600040101010101" pitchFamily="18" charset="-122"/>
              <a:ea typeface="钉钉进步体" panose="00020600040101010101" pitchFamily="18" charset="-122"/>
            </a:endParaRPr>
          </a:p>
        </p:txBody>
      </p:sp>
      <p:sp>
        <p:nvSpPr>
          <p:cNvPr id="8" name="流程图: 手动输入 7">
            <a:extLst>
              <a:ext uri="{FF2B5EF4-FFF2-40B4-BE49-F238E27FC236}">
                <a16:creationId xmlns:a16="http://schemas.microsoft.com/office/drawing/2014/main" id="{CFF6098F-0576-492E-88E0-A2BEFDABE554}"/>
              </a:ext>
            </a:extLst>
          </p:cNvPr>
          <p:cNvSpPr/>
          <p:nvPr/>
        </p:nvSpPr>
        <p:spPr>
          <a:xfrm rot="16200000" flipV="1">
            <a:off x="146693" y="1093566"/>
            <a:ext cx="585216" cy="878601"/>
          </a:xfrm>
          <a:prstGeom prst="flowChartManualInput">
            <a:avLst/>
          </a:prstGeom>
          <a:solidFill>
            <a:schemeClr val="accent5">
              <a:lumMod val="40000"/>
              <a:lumOff val="6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流程图: 手动输入 8">
            <a:extLst>
              <a:ext uri="{FF2B5EF4-FFF2-40B4-BE49-F238E27FC236}">
                <a16:creationId xmlns:a16="http://schemas.microsoft.com/office/drawing/2014/main" id="{5A371F3F-31C7-4FB2-94DB-65D054CC539C}"/>
              </a:ext>
            </a:extLst>
          </p:cNvPr>
          <p:cNvSpPr/>
          <p:nvPr/>
        </p:nvSpPr>
        <p:spPr>
          <a:xfrm rot="16200000" flipV="1">
            <a:off x="114300" y="1055855"/>
            <a:ext cx="585216" cy="813816"/>
          </a:xfrm>
          <a:prstGeom prst="flowChartManualInput">
            <a:avLst/>
          </a:prstGeom>
          <a:solidFill>
            <a:srgbClr val="0093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1"/>
              </a:solidFill>
            </a:endParaRPr>
          </a:p>
        </p:txBody>
      </p:sp>
      <p:sp>
        <p:nvSpPr>
          <p:cNvPr id="10" name="文本框 9">
            <a:extLst>
              <a:ext uri="{FF2B5EF4-FFF2-40B4-BE49-F238E27FC236}">
                <a16:creationId xmlns:a16="http://schemas.microsoft.com/office/drawing/2014/main" id="{81A57070-4C24-4A45-810F-7EAF0B42C41D}"/>
              </a:ext>
            </a:extLst>
          </p:cNvPr>
          <p:cNvSpPr txBox="1"/>
          <p:nvPr/>
        </p:nvSpPr>
        <p:spPr>
          <a:xfrm>
            <a:off x="878602" y="1210815"/>
            <a:ext cx="5217398" cy="523220"/>
          </a:xfrm>
          <a:prstGeom prst="rect">
            <a:avLst/>
          </a:prstGeom>
          <a:noFill/>
        </p:spPr>
        <p:txBody>
          <a:bodyPr wrap="square" rtlCol="0">
            <a:spAutoFit/>
          </a:bodyPr>
          <a:lstStyle/>
          <a:p>
            <a:r>
              <a:rPr lang="zh-CN" altLang="en-US" sz="2800" b="1" dirty="0">
                <a:solidFill>
                  <a:srgbClr val="0168B7"/>
                </a:solidFill>
                <a:latin typeface="微软雅黑" panose="020B0503020204020204" pitchFamily="34" charset="-122"/>
                <a:ea typeface="微软雅黑" panose="020B0503020204020204" pitchFamily="34" charset="-122"/>
              </a:rPr>
              <a:t>实验室用电安全</a:t>
            </a:r>
          </a:p>
        </p:txBody>
      </p:sp>
    </p:spTree>
    <p:extLst>
      <p:ext uri="{BB962C8B-B14F-4D97-AF65-F5344CB8AC3E}">
        <p14:creationId xmlns:p14="http://schemas.microsoft.com/office/powerpoint/2010/main" val="2528657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37A521F8-DDF7-4DBD-8CB6-032C9F220CFD}"/>
              </a:ext>
            </a:extLst>
          </p:cNvPr>
          <p:cNvPicPr>
            <a:picLocks noChangeAspect="1"/>
          </p:cNvPicPr>
          <p:nvPr/>
        </p:nvPicPr>
        <p:blipFill>
          <a:blip r:embed="rId2"/>
          <a:stretch>
            <a:fillRect/>
          </a:stretch>
        </p:blipFill>
        <p:spPr>
          <a:xfrm>
            <a:off x="748146" y="2341389"/>
            <a:ext cx="3556491" cy="2790656"/>
          </a:xfrm>
          <a:prstGeom prst="rect">
            <a:avLst/>
          </a:prstGeom>
        </p:spPr>
      </p:pic>
      <p:sp>
        <p:nvSpPr>
          <p:cNvPr id="5" name="矩形: 圆角 4">
            <a:extLst>
              <a:ext uri="{FF2B5EF4-FFF2-40B4-BE49-F238E27FC236}">
                <a16:creationId xmlns:a16="http://schemas.microsoft.com/office/drawing/2014/main" id="{1823956F-BFAD-46D0-9399-21A360806DD0}"/>
              </a:ext>
            </a:extLst>
          </p:cNvPr>
          <p:cNvSpPr/>
          <p:nvPr/>
        </p:nvSpPr>
        <p:spPr>
          <a:xfrm>
            <a:off x="4557410" y="2341389"/>
            <a:ext cx="6715328" cy="3076153"/>
          </a:xfrm>
          <a:prstGeom prst="roundRect">
            <a:avLst>
              <a:gd name="adj" fmla="val 5087"/>
            </a:avLst>
          </a:prstGeom>
          <a:solidFill>
            <a:schemeClr val="bg1"/>
          </a:solidFill>
          <a:ln>
            <a:noFill/>
          </a:ln>
          <a:effectLst>
            <a:outerShdw blurRad="584200" dist="38100" dir="2700000" algn="tl" rotWithShape="0">
              <a:schemeClr val="accent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270000" rIns="270000" rtlCol="0" anchor="ctr"/>
          <a:lstStyle/>
          <a:p>
            <a:r>
              <a:rPr lang="en-US" altLang="zh-CN" dirty="0">
                <a:solidFill>
                  <a:schemeClr val="accent1">
                    <a:lumMod val="75000"/>
                  </a:schemeClr>
                </a:solidFill>
                <a:latin typeface="钉钉进步体" panose="00020600040101010101" pitchFamily="18" charset="-122"/>
                <a:ea typeface="钉钉进步体" panose="00020600040101010101" pitchFamily="18" charset="-122"/>
              </a:rPr>
              <a:t>1.</a:t>
            </a:r>
            <a:r>
              <a:rPr lang="zh-CN" altLang="en-US" dirty="0">
                <a:solidFill>
                  <a:schemeClr val="accent1">
                    <a:lumMod val="75000"/>
                  </a:schemeClr>
                </a:solidFill>
                <a:latin typeface="钉钉进步体" panose="00020600040101010101" pitchFamily="18" charset="-122"/>
                <a:ea typeface="钉钉进步体" panose="00020600040101010101" pitchFamily="18" charset="-122"/>
              </a:rPr>
              <a:t>实验前先检查仪器设备是否完好，再接通电源；实验结束后，先关闭仪器设备，再关闭电源。</a:t>
            </a:r>
            <a:endParaRPr lang="en-US" altLang="zh-CN" dirty="0">
              <a:solidFill>
                <a:schemeClr val="accent1">
                  <a:lumMod val="75000"/>
                </a:schemeClr>
              </a:solidFill>
              <a:latin typeface="钉钉进步体" panose="00020600040101010101" pitchFamily="18" charset="-122"/>
              <a:ea typeface="钉钉进步体" panose="00020600040101010101" pitchFamily="18" charset="-122"/>
            </a:endParaRPr>
          </a:p>
          <a:p>
            <a:endParaRPr lang="zh-CN" altLang="en-US" dirty="0">
              <a:solidFill>
                <a:schemeClr val="accent1">
                  <a:lumMod val="75000"/>
                </a:schemeClr>
              </a:solidFill>
              <a:latin typeface="钉钉进步体" panose="00020600040101010101" pitchFamily="18" charset="-122"/>
              <a:ea typeface="钉钉进步体" panose="00020600040101010101" pitchFamily="18" charset="-122"/>
            </a:endParaRPr>
          </a:p>
          <a:p>
            <a:r>
              <a:rPr lang="en-US" altLang="zh-CN" dirty="0">
                <a:solidFill>
                  <a:schemeClr val="accent1">
                    <a:lumMod val="75000"/>
                  </a:schemeClr>
                </a:solidFill>
                <a:latin typeface="钉钉进步体" panose="00020600040101010101" pitchFamily="18" charset="-122"/>
                <a:ea typeface="钉钉进步体" panose="00020600040101010101" pitchFamily="18" charset="-122"/>
              </a:rPr>
              <a:t>2.</a:t>
            </a:r>
            <a:r>
              <a:rPr lang="zh-CN" altLang="en-US" dirty="0">
                <a:solidFill>
                  <a:schemeClr val="accent1">
                    <a:lumMod val="75000"/>
                  </a:schemeClr>
                </a:solidFill>
                <a:latin typeface="钉钉进步体" panose="00020600040101010101" pitchFamily="18" charset="-122"/>
                <a:ea typeface="钉钉进步体" panose="00020600040101010101" pitchFamily="18" charset="-122"/>
              </a:rPr>
              <a:t>仪器设备损坏时，应及时通知管理人员处理。</a:t>
            </a:r>
            <a:endParaRPr lang="en-US" altLang="zh-CN" dirty="0">
              <a:solidFill>
                <a:schemeClr val="accent1">
                  <a:lumMod val="75000"/>
                </a:schemeClr>
              </a:solidFill>
              <a:latin typeface="钉钉进步体" panose="00020600040101010101" pitchFamily="18" charset="-122"/>
              <a:ea typeface="钉钉进步体" panose="00020600040101010101" pitchFamily="18" charset="-122"/>
            </a:endParaRPr>
          </a:p>
          <a:p>
            <a:endParaRPr lang="zh-CN" altLang="en-US" dirty="0">
              <a:solidFill>
                <a:schemeClr val="accent1">
                  <a:lumMod val="75000"/>
                </a:schemeClr>
              </a:solidFill>
              <a:latin typeface="钉钉进步体" panose="00020600040101010101" pitchFamily="18" charset="-122"/>
              <a:ea typeface="钉钉进步体" panose="00020600040101010101" pitchFamily="18" charset="-122"/>
            </a:endParaRPr>
          </a:p>
          <a:p>
            <a:r>
              <a:rPr lang="en-US" altLang="zh-CN" dirty="0">
                <a:solidFill>
                  <a:schemeClr val="accent1">
                    <a:lumMod val="75000"/>
                  </a:schemeClr>
                </a:solidFill>
                <a:latin typeface="钉钉进步体" panose="00020600040101010101" pitchFamily="18" charset="-122"/>
                <a:ea typeface="钉钉进步体" panose="00020600040101010101" pitchFamily="18" charset="-122"/>
              </a:rPr>
              <a:t>3.</a:t>
            </a:r>
            <a:r>
              <a:rPr lang="zh-CN" altLang="en-US" dirty="0">
                <a:solidFill>
                  <a:schemeClr val="accent1">
                    <a:lumMod val="75000"/>
                  </a:schemeClr>
                </a:solidFill>
                <a:latin typeface="钉钉进步体" panose="00020600040101010101" pitchFamily="18" charset="-122"/>
                <a:ea typeface="钉钉进步体" panose="00020600040101010101" pitchFamily="18" charset="-122"/>
              </a:rPr>
              <a:t>严格按操作规程使用实验仪器设备，禁止私自搬运、挪动仪器设备。</a:t>
            </a:r>
          </a:p>
        </p:txBody>
      </p:sp>
      <p:sp>
        <p:nvSpPr>
          <p:cNvPr id="8" name="流程图: 手动输入 7">
            <a:extLst>
              <a:ext uri="{FF2B5EF4-FFF2-40B4-BE49-F238E27FC236}">
                <a16:creationId xmlns:a16="http://schemas.microsoft.com/office/drawing/2014/main" id="{A53E9686-DAF1-4EDD-8862-D4670B4B6BCE}"/>
              </a:ext>
            </a:extLst>
          </p:cNvPr>
          <p:cNvSpPr/>
          <p:nvPr/>
        </p:nvSpPr>
        <p:spPr>
          <a:xfrm rot="16200000" flipV="1">
            <a:off x="146693" y="1093566"/>
            <a:ext cx="585216" cy="878601"/>
          </a:xfrm>
          <a:prstGeom prst="flowChartManualInput">
            <a:avLst/>
          </a:prstGeom>
          <a:solidFill>
            <a:schemeClr val="accent5">
              <a:lumMod val="40000"/>
              <a:lumOff val="6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流程图: 手动输入 8">
            <a:extLst>
              <a:ext uri="{FF2B5EF4-FFF2-40B4-BE49-F238E27FC236}">
                <a16:creationId xmlns:a16="http://schemas.microsoft.com/office/drawing/2014/main" id="{A65C82F1-0ECD-4D27-B2CA-97E0AB1A96E4}"/>
              </a:ext>
            </a:extLst>
          </p:cNvPr>
          <p:cNvSpPr/>
          <p:nvPr/>
        </p:nvSpPr>
        <p:spPr>
          <a:xfrm rot="16200000" flipV="1">
            <a:off x="114300" y="1055855"/>
            <a:ext cx="585216" cy="813816"/>
          </a:xfrm>
          <a:prstGeom prst="flowChartManualInput">
            <a:avLst/>
          </a:prstGeom>
          <a:solidFill>
            <a:srgbClr val="0093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1"/>
              </a:solidFill>
            </a:endParaRPr>
          </a:p>
        </p:txBody>
      </p:sp>
      <p:sp>
        <p:nvSpPr>
          <p:cNvPr id="10" name="文本框 9">
            <a:extLst>
              <a:ext uri="{FF2B5EF4-FFF2-40B4-BE49-F238E27FC236}">
                <a16:creationId xmlns:a16="http://schemas.microsoft.com/office/drawing/2014/main" id="{D19DBA39-92A9-4241-9385-5E58099140E0}"/>
              </a:ext>
            </a:extLst>
          </p:cNvPr>
          <p:cNvSpPr txBox="1"/>
          <p:nvPr/>
        </p:nvSpPr>
        <p:spPr>
          <a:xfrm>
            <a:off x="878602" y="1210815"/>
            <a:ext cx="5217398" cy="523220"/>
          </a:xfrm>
          <a:prstGeom prst="rect">
            <a:avLst/>
          </a:prstGeom>
          <a:noFill/>
        </p:spPr>
        <p:txBody>
          <a:bodyPr wrap="square" rtlCol="0">
            <a:spAutoFit/>
          </a:bodyPr>
          <a:lstStyle/>
          <a:p>
            <a:r>
              <a:rPr lang="zh-CN" altLang="en-US" sz="2800" b="1" dirty="0">
                <a:solidFill>
                  <a:srgbClr val="0168B7"/>
                </a:solidFill>
                <a:latin typeface="微软雅黑" panose="020B0503020204020204" pitchFamily="34" charset="-122"/>
                <a:ea typeface="微软雅黑" panose="020B0503020204020204" pitchFamily="34" charset="-122"/>
              </a:rPr>
              <a:t>实验室设备安全</a:t>
            </a:r>
          </a:p>
        </p:txBody>
      </p:sp>
    </p:spTree>
    <p:extLst>
      <p:ext uri="{BB962C8B-B14F-4D97-AF65-F5344CB8AC3E}">
        <p14:creationId xmlns:p14="http://schemas.microsoft.com/office/powerpoint/2010/main" val="2979194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a:extLst>
              <a:ext uri="{FF2B5EF4-FFF2-40B4-BE49-F238E27FC236}">
                <a16:creationId xmlns:a16="http://schemas.microsoft.com/office/drawing/2014/main" id="{A3951E20-5CD9-4053-976A-311260C593D2}"/>
              </a:ext>
            </a:extLst>
          </p:cNvPr>
          <p:cNvSpPr/>
          <p:nvPr/>
        </p:nvSpPr>
        <p:spPr>
          <a:xfrm>
            <a:off x="683491" y="2338389"/>
            <a:ext cx="7573818" cy="3279353"/>
          </a:xfrm>
          <a:prstGeom prst="roundRect">
            <a:avLst>
              <a:gd name="adj" fmla="val 5087"/>
            </a:avLst>
          </a:prstGeom>
          <a:solidFill>
            <a:schemeClr val="bg1"/>
          </a:solidFill>
          <a:ln>
            <a:noFill/>
          </a:ln>
          <a:effectLst>
            <a:outerShdw blurRad="584200" dist="38100" dir="2700000" algn="tl" rotWithShape="0">
              <a:schemeClr val="accent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just"/>
            <a:r>
              <a:rPr lang="en-US" altLang="zh-CN" dirty="0">
                <a:solidFill>
                  <a:schemeClr val="accent1">
                    <a:lumMod val="75000"/>
                  </a:schemeClr>
                </a:solidFill>
                <a:latin typeface="钉钉进步体" panose="00020600040101010101" pitchFamily="18" charset="-122"/>
                <a:ea typeface="钉钉进步体" panose="00020600040101010101" pitchFamily="18" charset="-122"/>
              </a:rPr>
              <a:t>1.</a:t>
            </a:r>
            <a:r>
              <a:rPr lang="zh-CN" altLang="en-US" dirty="0">
                <a:solidFill>
                  <a:schemeClr val="accent1">
                    <a:lumMod val="75000"/>
                  </a:schemeClr>
                </a:solidFill>
                <a:latin typeface="钉钉进步体" panose="00020600040101010101" pitchFamily="18" charset="-122"/>
                <a:ea typeface="钉钉进步体" panose="00020600040101010101" pitchFamily="18" charset="-122"/>
              </a:rPr>
              <a:t>实验操作人员应严格落实实验操作规程；指导教师要切实加强对学生实验的指导，对具有危险性的实验要及时告知学生并采取相应的措施确保安全。</a:t>
            </a:r>
            <a:endParaRPr lang="en-US" altLang="zh-CN" dirty="0">
              <a:solidFill>
                <a:schemeClr val="accent1">
                  <a:lumMod val="75000"/>
                </a:schemeClr>
              </a:solidFill>
              <a:latin typeface="钉钉进步体" panose="00020600040101010101" pitchFamily="18" charset="-122"/>
              <a:ea typeface="钉钉进步体" panose="00020600040101010101" pitchFamily="18" charset="-122"/>
            </a:endParaRPr>
          </a:p>
          <a:p>
            <a:pPr algn="just"/>
            <a:endParaRPr lang="zh-CN" altLang="en-US" dirty="0">
              <a:solidFill>
                <a:schemeClr val="accent1">
                  <a:lumMod val="75000"/>
                </a:schemeClr>
              </a:solidFill>
              <a:latin typeface="钉钉进步体" panose="00020600040101010101" pitchFamily="18" charset="-122"/>
              <a:ea typeface="钉钉进步体" panose="00020600040101010101" pitchFamily="18" charset="-122"/>
            </a:endParaRPr>
          </a:p>
          <a:p>
            <a:pPr algn="just"/>
            <a:r>
              <a:rPr lang="en-US" altLang="zh-CN" dirty="0">
                <a:solidFill>
                  <a:schemeClr val="accent1">
                    <a:lumMod val="75000"/>
                  </a:schemeClr>
                </a:solidFill>
                <a:latin typeface="钉钉进步体" panose="00020600040101010101" pitchFamily="18" charset="-122"/>
                <a:ea typeface="钉钉进步体" panose="00020600040101010101" pitchFamily="18" charset="-122"/>
              </a:rPr>
              <a:t>2.</a:t>
            </a:r>
            <a:r>
              <a:rPr lang="zh-CN" altLang="en-US" dirty="0">
                <a:solidFill>
                  <a:schemeClr val="accent1">
                    <a:lumMod val="75000"/>
                  </a:schemeClr>
                </a:solidFill>
                <a:latin typeface="钉钉进步体" panose="00020600040101010101" pitchFamily="18" charset="-122"/>
                <a:ea typeface="钉钉进步体" panose="00020600040101010101" pitchFamily="18" charset="-122"/>
              </a:rPr>
              <a:t>严格落实学校实验室安全管理制度，按照分级分类原则加强管理，落实安全责任。</a:t>
            </a:r>
            <a:endParaRPr lang="en-US" altLang="zh-CN" dirty="0">
              <a:solidFill>
                <a:schemeClr val="accent1">
                  <a:lumMod val="75000"/>
                </a:schemeClr>
              </a:solidFill>
              <a:latin typeface="钉钉进步体" panose="00020600040101010101" pitchFamily="18" charset="-122"/>
              <a:ea typeface="钉钉进步体" panose="00020600040101010101" pitchFamily="18" charset="-122"/>
            </a:endParaRPr>
          </a:p>
          <a:p>
            <a:pPr algn="just"/>
            <a:endParaRPr lang="zh-CN" altLang="en-US" dirty="0">
              <a:solidFill>
                <a:schemeClr val="accent1">
                  <a:lumMod val="75000"/>
                </a:schemeClr>
              </a:solidFill>
              <a:latin typeface="钉钉进步体" panose="00020600040101010101" pitchFamily="18" charset="-122"/>
              <a:ea typeface="钉钉进步体" panose="00020600040101010101" pitchFamily="18" charset="-122"/>
            </a:endParaRPr>
          </a:p>
          <a:p>
            <a:pPr algn="just"/>
            <a:r>
              <a:rPr lang="en-US" altLang="zh-CN" dirty="0">
                <a:solidFill>
                  <a:schemeClr val="accent1">
                    <a:lumMod val="75000"/>
                  </a:schemeClr>
                </a:solidFill>
                <a:latin typeface="钉钉进步体" panose="00020600040101010101" pitchFamily="18" charset="-122"/>
                <a:ea typeface="钉钉进步体" panose="00020600040101010101" pitchFamily="18" charset="-122"/>
              </a:rPr>
              <a:t>3.</a:t>
            </a:r>
            <a:r>
              <a:rPr lang="zh-CN" altLang="en-US" dirty="0">
                <a:solidFill>
                  <a:schemeClr val="accent1">
                    <a:lumMod val="75000"/>
                  </a:schemeClr>
                </a:solidFill>
                <a:latin typeface="钉钉进步体" panose="00020600040101010101" pitchFamily="18" charset="-122"/>
                <a:ea typeface="钉钉进步体" panose="00020600040101010101" pitchFamily="18" charset="-122"/>
              </a:rPr>
              <a:t>定期组织实验室安全检查，通报实验室安全问题，督促安全隐患整改。</a:t>
            </a:r>
          </a:p>
        </p:txBody>
      </p:sp>
      <p:sp>
        <p:nvSpPr>
          <p:cNvPr id="6" name="流程图: 手动输入 5">
            <a:extLst>
              <a:ext uri="{FF2B5EF4-FFF2-40B4-BE49-F238E27FC236}">
                <a16:creationId xmlns:a16="http://schemas.microsoft.com/office/drawing/2014/main" id="{098BC72C-3262-4994-A230-F03FE3272194}"/>
              </a:ext>
            </a:extLst>
          </p:cNvPr>
          <p:cNvSpPr/>
          <p:nvPr/>
        </p:nvSpPr>
        <p:spPr>
          <a:xfrm rot="16200000" flipV="1">
            <a:off x="146693" y="1093566"/>
            <a:ext cx="585216" cy="878601"/>
          </a:xfrm>
          <a:prstGeom prst="flowChartManualInput">
            <a:avLst/>
          </a:prstGeom>
          <a:solidFill>
            <a:schemeClr val="accent5">
              <a:lumMod val="40000"/>
              <a:lumOff val="6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流程图: 手动输入 6">
            <a:extLst>
              <a:ext uri="{FF2B5EF4-FFF2-40B4-BE49-F238E27FC236}">
                <a16:creationId xmlns:a16="http://schemas.microsoft.com/office/drawing/2014/main" id="{6E4BB31B-9818-4576-B6FE-1FD35C3952E5}"/>
              </a:ext>
            </a:extLst>
          </p:cNvPr>
          <p:cNvSpPr/>
          <p:nvPr/>
        </p:nvSpPr>
        <p:spPr>
          <a:xfrm rot="16200000" flipV="1">
            <a:off x="114300" y="1055855"/>
            <a:ext cx="585216" cy="813816"/>
          </a:xfrm>
          <a:prstGeom prst="flowChartManualInput">
            <a:avLst/>
          </a:prstGeom>
          <a:solidFill>
            <a:srgbClr val="0093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1"/>
              </a:solidFill>
            </a:endParaRPr>
          </a:p>
        </p:txBody>
      </p:sp>
      <p:sp>
        <p:nvSpPr>
          <p:cNvPr id="8" name="文本框 7">
            <a:extLst>
              <a:ext uri="{FF2B5EF4-FFF2-40B4-BE49-F238E27FC236}">
                <a16:creationId xmlns:a16="http://schemas.microsoft.com/office/drawing/2014/main" id="{38CCC4C9-01FF-4EE5-92F6-5637193AA462}"/>
              </a:ext>
            </a:extLst>
          </p:cNvPr>
          <p:cNvSpPr txBox="1"/>
          <p:nvPr/>
        </p:nvSpPr>
        <p:spPr>
          <a:xfrm>
            <a:off x="878602" y="1210815"/>
            <a:ext cx="5217398" cy="523220"/>
          </a:xfrm>
          <a:prstGeom prst="rect">
            <a:avLst/>
          </a:prstGeom>
          <a:noFill/>
        </p:spPr>
        <p:txBody>
          <a:bodyPr wrap="square" rtlCol="0">
            <a:spAutoFit/>
          </a:bodyPr>
          <a:lstStyle/>
          <a:p>
            <a:r>
              <a:rPr lang="zh-CN" altLang="en-US" sz="2800" b="1" dirty="0">
                <a:solidFill>
                  <a:srgbClr val="0168B7"/>
                </a:solidFill>
                <a:latin typeface="微软雅黑" panose="020B0503020204020204" pitchFamily="34" charset="-122"/>
                <a:ea typeface="微软雅黑" panose="020B0503020204020204" pitchFamily="34" charset="-122"/>
              </a:rPr>
              <a:t>实验室安全管理</a:t>
            </a:r>
          </a:p>
        </p:txBody>
      </p:sp>
      <p:pic>
        <p:nvPicPr>
          <p:cNvPr id="1026" name="Picture 2">
            <a:extLst>
              <a:ext uri="{FF2B5EF4-FFF2-40B4-BE49-F238E27FC236}">
                <a16:creationId xmlns:a16="http://schemas.microsoft.com/office/drawing/2014/main" id="{702BB581-BA4A-4A30-B6B1-FD9BF1617F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1422" y="2338389"/>
            <a:ext cx="3613964" cy="291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4549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流程图: 手动输入 5">
            <a:extLst>
              <a:ext uri="{FF2B5EF4-FFF2-40B4-BE49-F238E27FC236}">
                <a16:creationId xmlns:a16="http://schemas.microsoft.com/office/drawing/2014/main" id="{098BC72C-3262-4994-A230-F03FE3272194}"/>
              </a:ext>
            </a:extLst>
          </p:cNvPr>
          <p:cNvSpPr/>
          <p:nvPr/>
        </p:nvSpPr>
        <p:spPr>
          <a:xfrm rot="16200000" flipV="1">
            <a:off x="146693" y="1093566"/>
            <a:ext cx="585216" cy="878601"/>
          </a:xfrm>
          <a:prstGeom prst="flowChartManualInput">
            <a:avLst/>
          </a:prstGeom>
          <a:solidFill>
            <a:schemeClr val="accent5">
              <a:lumMod val="40000"/>
              <a:lumOff val="6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流程图: 手动输入 6">
            <a:extLst>
              <a:ext uri="{FF2B5EF4-FFF2-40B4-BE49-F238E27FC236}">
                <a16:creationId xmlns:a16="http://schemas.microsoft.com/office/drawing/2014/main" id="{6E4BB31B-9818-4576-B6FE-1FD35C3952E5}"/>
              </a:ext>
            </a:extLst>
          </p:cNvPr>
          <p:cNvSpPr/>
          <p:nvPr/>
        </p:nvSpPr>
        <p:spPr>
          <a:xfrm rot="16200000" flipV="1">
            <a:off x="114300" y="1055855"/>
            <a:ext cx="585216" cy="813816"/>
          </a:xfrm>
          <a:prstGeom prst="flowChartManualInput">
            <a:avLst/>
          </a:prstGeom>
          <a:solidFill>
            <a:srgbClr val="0093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1"/>
              </a:solidFill>
            </a:endParaRPr>
          </a:p>
        </p:txBody>
      </p:sp>
      <p:sp>
        <p:nvSpPr>
          <p:cNvPr id="8" name="文本框 7">
            <a:extLst>
              <a:ext uri="{FF2B5EF4-FFF2-40B4-BE49-F238E27FC236}">
                <a16:creationId xmlns:a16="http://schemas.microsoft.com/office/drawing/2014/main" id="{38CCC4C9-01FF-4EE5-92F6-5637193AA462}"/>
              </a:ext>
            </a:extLst>
          </p:cNvPr>
          <p:cNvSpPr txBox="1"/>
          <p:nvPr/>
        </p:nvSpPr>
        <p:spPr>
          <a:xfrm>
            <a:off x="878602" y="1210815"/>
            <a:ext cx="5217398" cy="523220"/>
          </a:xfrm>
          <a:prstGeom prst="rect">
            <a:avLst/>
          </a:prstGeom>
          <a:noFill/>
        </p:spPr>
        <p:txBody>
          <a:bodyPr wrap="square" rtlCol="0">
            <a:spAutoFit/>
          </a:bodyPr>
          <a:lstStyle/>
          <a:p>
            <a:r>
              <a:rPr lang="zh-CN" altLang="en-US" sz="2800" b="1" dirty="0">
                <a:solidFill>
                  <a:srgbClr val="0168B7"/>
                </a:solidFill>
                <a:latin typeface="微软雅黑" panose="020B0503020204020204" pitchFamily="34" charset="-122"/>
                <a:ea typeface="微软雅黑" panose="020B0503020204020204" pitchFamily="34" charset="-122"/>
              </a:rPr>
              <a:t>水电事故应急处置</a:t>
            </a:r>
          </a:p>
        </p:txBody>
      </p:sp>
      <p:sp>
        <p:nvSpPr>
          <p:cNvPr id="9" name="矩形: 圆角 8">
            <a:extLst>
              <a:ext uri="{FF2B5EF4-FFF2-40B4-BE49-F238E27FC236}">
                <a16:creationId xmlns:a16="http://schemas.microsoft.com/office/drawing/2014/main" id="{A47A835B-7F9A-411F-8220-CF92C3AB0FB4}"/>
              </a:ext>
            </a:extLst>
          </p:cNvPr>
          <p:cNvSpPr/>
          <p:nvPr/>
        </p:nvSpPr>
        <p:spPr>
          <a:xfrm>
            <a:off x="560718" y="2268711"/>
            <a:ext cx="3806665" cy="3172273"/>
          </a:xfrm>
          <a:prstGeom prst="roundRect">
            <a:avLst>
              <a:gd name="adj" fmla="val 10119"/>
            </a:avLst>
          </a:prstGeom>
          <a:solidFill>
            <a:schemeClr val="bg1">
              <a:alpha val="73000"/>
            </a:schemeClr>
          </a:solidFill>
          <a:ln>
            <a:solidFill>
              <a:schemeClr val="bg1"/>
            </a:solidFill>
          </a:ln>
          <a:effectLst>
            <a:outerShdw blurRad="368300" dist="304800" dir="5400000" algn="t" rotWithShape="0">
              <a:schemeClr val="accent1">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lang="zh-CN" altLang="en-US" dirty="0">
              <a:cs typeface="+mn-ea"/>
              <a:sym typeface="+mn-lt"/>
            </a:endParaRPr>
          </a:p>
        </p:txBody>
      </p:sp>
      <p:sp>
        <p:nvSpPr>
          <p:cNvPr id="10" name="文本框 9">
            <a:extLst>
              <a:ext uri="{FF2B5EF4-FFF2-40B4-BE49-F238E27FC236}">
                <a16:creationId xmlns:a16="http://schemas.microsoft.com/office/drawing/2014/main" id="{48E6D7E0-1619-4203-8A10-BF0DC2520CF8}"/>
              </a:ext>
            </a:extLst>
          </p:cNvPr>
          <p:cNvSpPr txBox="1"/>
          <p:nvPr/>
        </p:nvSpPr>
        <p:spPr>
          <a:xfrm>
            <a:off x="878602" y="3007707"/>
            <a:ext cx="3145156" cy="1064522"/>
          </a:xfrm>
          <a:prstGeom prst="rect">
            <a:avLst/>
          </a:prstGeom>
          <a:noFill/>
        </p:spPr>
        <p:txBody>
          <a:bodyPr wrap="square" lIns="0" tIns="0" rIns="0" bIns="0">
            <a:spAutoFit/>
          </a:bodyPr>
          <a:lstStyle/>
          <a:p>
            <a:pPr indent="457200" algn="just">
              <a:lnSpc>
                <a:spcPct val="150000"/>
              </a:lnSpc>
            </a:pPr>
            <a:r>
              <a:rPr lang="zh-CN" altLang="en-US" sz="1600" dirty="0">
                <a:solidFill>
                  <a:srgbClr val="0168B7"/>
                </a:solidFill>
                <a:latin typeface="微软雅黑" panose="020B0503020204020204" pitchFamily="34" charset="-122"/>
                <a:ea typeface="微软雅黑" panose="020B0503020204020204" pitchFamily="34" charset="-122"/>
                <a:cs typeface="+mn-ea"/>
                <a:sym typeface="+mn-lt"/>
              </a:rPr>
              <a:t>立即关闭水阀，切断漏水、溢水区域电源，组织人员清扫地面积水，移动浸泡物资，尽量减少损失。</a:t>
            </a:r>
          </a:p>
        </p:txBody>
      </p:sp>
      <p:sp>
        <p:nvSpPr>
          <p:cNvPr id="13" name="矩形: 圆角 12">
            <a:extLst>
              <a:ext uri="{FF2B5EF4-FFF2-40B4-BE49-F238E27FC236}">
                <a16:creationId xmlns:a16="http://schemas.microsoft.com/office/drawing/2014/main" id="{28BDC767-C360-4EDE-8D0B-55176EF5217F}"/>
              </a:ext>
            </a:extLst>
          </p:cNvPr>
          <p:cNvSpPr/>
          <p:nvPr/>
        </p:nvSpPr>
        <p:spPr>
          <a:xfrm>
            <a:off x="4913745" y="2196891"/>
            <a:ext cx="6717536" cy="3244094"/>
          </a:xfrm>
          <a:prstGeom prst="roundRect">
            <a:avLst>
              <a:gd name="adj" fmla="val 10119"/>
            </a:avLst>
          </a:prstGeom>
          <a:solidFill>
            <a:schemeClr val="bg1">
              <a:alpha val="73000"/>
            </a:schemeClr>
          </a:solidFill>
          <a:ln>
            <a:solidFill>
              <a:schemeClr val="bg1"/>
            </a:solidFill>
          </a:ln>
          <a:effectLst>
            <a:outerShdw blurRad="368300" dist="304800" dir="5400000" algn="t" rotWithShape="0">
              <a:schemeClr val="accent1">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lang="zh-CN" altLang="en-US" dirty="0">
              <a:cs typeface="+mn-ea"/>
              <a:sym typeface="+mn-lt"/>
            </a:endParaRPr>
          </a:p>
        </p:txBody>
      </p:sp>
      <p:sp>
        <p:nvSpPr>
          <p:cNvPr id="14" name="文本框 13">
            <a:extLst>
              <a:ext uri="{FF2B5EF4-FFF2-40B4-BE49-F238E27FC236}">
                <a16:creationId xmlns:a16="http://schemas.microsoft.com/office/drawing/2014/main" id="{4B8AD4D0-62A4-4785-9833-CAEF087F1AB7}"/>
              </a:ext>
            </a:extLst>
          </p:cNvPr>
          <p:cNvSpPr txBox="1"/>
          <p:nvPr/>
        </p:nvSpPr>
        <p:spPr>
          <a:xfrm>
            <a:off x="5279931" y="2866039"/>
            <a:ext cx="5985163" cy="2172518"/>
          </a:xfrm>
          <a:prstGeom prst="rect">
            <a:avLst/>
          </a:prstGeom>
          <a:noFill/>
        </p:spPr>
        <p:txBody>
          <a:bodyPr wrap="square" lIns="0" tIns="0" rIns="0" bIns="0">
            <a:spAutoFit/>
          </a:bodyPr>
          <a:lstStyle/>
          <a:p>
            <a:pPr indent="457200" algn="just">
              <a:lnSpc>
                <a:spcPct val="150000"/>
              </a:lnSpc>
            </a:pPr>
            <a:r>
              <a:rPr lang="zh-CN" altLang="en-US" sz="1600" dirty="0">
                <a:solidFill>
                  <a:srgbClr val="0168B7"/>
                </a:solidFill>
                <a:latin typeface="微软雅黑" panose="020B0503020204020204" pitchFamily="34" charset="-122"/>
                <a:ea typeface="微软雅黑" panose="020B0503020204020204" pitchFamily="34" charset="-122"/>
                <a:cs typeface="+mn-ea"/>
                <a:sym typeface="+mn-lt"/>
              </a:rPr>
              <a:t>立即切断电源或拔下电源插头，若来不及切断电源，可用绝缘物挑开电线。在未切断电源之前，切不可用手去拉触电者，也不可用金属或潮湿的东西挑电线。</a:t>
            </a:r>
            <a:endParaRPr lang="en-US" altLang="zh-CN" sz="1600" dirty="0">
              <a:solidFill>
                <a:srgbClr val="0168B7"/>
              </a:solidFill>
              <a:latin typeface="微软雅黑" panose="020B0503020204020204" pitchFamily="34" charset="-122"/>
              <a:ea typeface="微软雅黑" panose="020B0503020204020204" pitchFamily="34" charset="-122"/>
              <a:cs typeface="+mn-ea"/>
              <a:sym typeface="+mn-lt"/>
            </a:endParaRPr>
          </a:p>
          <a:p>
            <a:pPr indent="457200" algn="just">
              <a:lnSpc>
                <a:spcPct val="150000"/>
              </a:lnSpc>
            </a:pPr>
            <a:r>
              <a:rPr lang="zh-CN" altLang="en-US" sz="1600" dirty="0">
                <a:solidFill>
                  <a:srgbClr val="0168B7"/>
                </a:solidFill>
                <a:latin typeface="微软雅黑" panose="020B0503020204020204" pitchFamily="34" charset="-122"/>
                <a:ea typeface="微软雅黑" panose="020B0503020204020204" pitchFamily="34" charset="-122"/>
                <a:cs typeface="+mn-ea"/>
                <a:sym typeface="+mn-lt"/>
              </a:rPr>
              <a:t>触电者脱离电源后，使其就地仰面躺平，禁止摇动其头部。检查触电者的呼吸和心跳情况，呼吸停止或心脏停跳时应立即施行人工呼吸或心脏按摩，并尽快联系医疗部门救治。</a:t>
            </a:r>
          </a:p>
        </p:txBody>
      </p:sp>
      <p:grpSp>
        <p:nvGrpSpPr>
          <p:cNvPr id="19" name="组合 18">
            <a:extLst>
              <a:ext uri="{FF2B5EF4-FFF2-40B4-BE49-F238E27FC236}">
                <a16:creationId xmlns:a16="http://schemas.microsoft.com/office/drawing/2014/main" id="{BE37EF13-464B-4BEE-ABAE-D02A50EC652A}"/>
              </a:ext>
            </a:extLst>
          </p:cNvPr>
          <p:cNvGrpSpPr/>
          <p:nvPr/>
        </p:nvGrpSpPr>
        <p:grpSpPr>
          <a:xfrm>
            <a:off x="766327" y="2120568"/>
            <a:ext cx="3311674" cy="585217"/>
            <a:chOff x="646904" y="2195071"/>
            <a:chExt cx="4028775" cy="714384"/>
          </a:xfrm>
        </p:grpSpPr>
        <p:sp>
          <p:nvSpPr>
            <p:cNvPr id="20" name="矩形: 圆角 19">
              <a:extLst>
                <a:ext uri="{FF2B5EF4-FFF2-40B4-BE49-F238E27FC236}">
                  <a16:creationId xmlns:a16="http://schemas.microsoft.com/office/drawing/2014/main" id="{FB5B03A1-6435-4A5E-8561-835E568F740A}"/>
                </a:ext>
              </a:extLst>
            </p:cNvPr>
            <p:cNvSpPr/>
            <p:nvPr/>
          </p:nvSpPr>
          <p:spPr>
            <a:xfrm>
              <a:off x="646904" y="2195071"/>
              <a:ext cx="3971278" cy="714384"/>
            </a:xfrm>
            <a:prstGeom prst="roundRect">
              <a:avLst>
                <a:gd name="adj" fmla="val 32796"/>
              </a:avLst>
            </a:prstGeom>
            <a:gradFill flip="none" rotWithShape="1">
              <a:gsLst>
                <a:gs pos="0">
                  <a:srgbClr val="0168B7"/>
                </a:gs>
                <a:gs pos="97000">
                  <a:srgbClr val="48B0E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lang="zh-CN" altLang="en-US">
                <a:cs typeface="+mn-ea"/>
                <a:sym typeface="+mn-lt"/>
              </a:endParaRPr>
            </a:p>
          </p:txBody>
        </p:sp>
        <p:sp>
          <p:nvSpPr>
            <p:cNvPr id="21" name="文本框 20">
              <a:extLst>
                <a:ext uri="{FF2B5EF4-FFF2-40B4-BE49-F238E27FC236}">
                  <a16:creationId xmlns:a16="http://schemas.microsoft.com/office/drawing/2014/main" id="{473F5961-4F93-4145-B2B6-4EFE4AA23082}"/>
                </a:ext>
              </a:extLst>
            </p:cNvPr>
            <p:cNvSpPr txBox="1"/>
            <p:nvPr/>
          </p:nvSpPr>
          <p:spPr>
            <a:xfrm>
              <a:off x="892088" y="2349868"/>
              <a:ext cx="3783591" cy="275460"/>
            </a:xfrm>
            <a:prstGeom prst="rect">
              <a:avLst/>
            </a:prstGeom>
            <a:noFill/>
          </p:spPr>
          <p:txBody>
            <a:bodyPr wrap="square" lIns="0" tIns="0" rIns="0" bIns="0">
              <a:spAutoFit/>
            </a:bodyPr>
            <a:lstStyle/>
            <a:p>
              <a:pPr>
                <a:lnSpc>
                  <a:spcPct val="120000"/>
                </a:lnSpc>
              </a:pPr>
              <a:r>
                <a:rPr lang="zh-CN" altLang="en-US" sz="1600" dirty="0">
                  <a:solidFill>
                    <a:schemeClr val="bg1"/>
                  </a:solidFill>
                  <a:latin typeface="钉钉进步体" panose="00020600040101010101" pitchFamily="18" charset="-122"/>
                  <a:ea typeface="钉钉进步体" panose="00020600040101010101" pitchFamily="18" charset="-122"/>
                </a:rPr>
                <a:t>◆ 漏水、溢水事故应急处置方案</a:t>
              </a:r>
              <a:endParaRPr lang="zh-CN" altLang="en-US" sz="1600" dirty="0">
                <a:solidFill>
                  <a:schemeClr val="bg1"/>
                </a:solidFill>
                <a:latin typeface="+mj-ea"/>
                <a:ea typeface="+mj-ea"/>
                <a:cs typeface="+mn-ea"/>
                <a:sym typeface="+mn-lt"/>
              </a:endParaRPr>
            </a:p>
          </p:txBody>
        </p:sp>
      </p:grpSp>
      <p:grpSp>
        <p:nvGrpSpPr>
          <p:cNvPr id="2" name="组合 1">
            <a:extLst>
              <a:ext uri="{FF2B5EF4-FFF2-40B4-BE49-F238E27FC236}">
                <a16:creationId xmlns:a16="http://schemas.microsoft.com/office/drawing/2014/main" id="{8C8A0072-7115-4947-892F-006E29AC0E78}"/>
              </a:ext>
            </a:extLst>
          </p:cNvPr>
          <p:cNvGrpSpPr/>
          <p:nvPr/>
        </p:nvGrpSpPr>
        <p:grpSpPr>
          <a:xfrm>
            <a:off x="6298707" y="2067594"/>
            <a:ext cx="3686294" cy="585217"/>
            <a:chOff x="646904" y="2195071"/>
            <a:chExt cx="4304092" cy="714384"/>
          </a:xfrm>
        </p:grpSpPr>
        <p:sp>
          <p:nvSpPr>
            <p:cNvPr id="11" name="矩形: 圆角 10">
              <a:extLst>
                <a:ext uri="{FF2B5EF4-FFF2-40B4-BE49-F238E27FC236}">
                  <a16:creationId xmlns:a16="http://schemas.microsoft.com/office/drawing/2014/main" id="{28546D8A-7923-4B32-828F-F81BDC11E2C1}"/>
                </a:ext>
              </a:extLst>
            </p:cNvPr>
            <p:cNvSpPr/>
            <p:nvPr/>
          </p:nvSpPr>
          <p:spPr>
            <a:xfrm>
              <a:off x="646904" y="2195071"/>
              <a:ext cx="3971278" cy="714384"/>
            </a:xfrm>
            <a:prstGeom prst="roundRect">
              <a:avLst>
                <a:gd name="adj" fmla="val 32796"/>
              </a:avLst>
            </a:prstGeom>
            <a:gradFill flip="none" rotWithShape="1">
              <a:gsLst>
                <a:gs pos="0">
                  <a:srgbClr val="0168B7"/>
                </a:gs>
                <a:gs pos="97000">
                  <a:srgbClr val="48B0E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lang="zh-CN" altLang="en-US">
                <a:cs typeface="+mn-ea"/>
                <a:sym typeface="+mn-lt"/>
              </a:endParaRPr>
            </a:p>
          </p:txBody>
        </p:sp>
        <p:sp>
          <p:nvSpPr>
            <p:cNvPr id="12" name="文本框 11">
              <a:extLst>
                <a:ext uri="{FF2B5EF4-FFF2-40B4-BE49-F238E27FC236}">
                  <a16:creationId xmlns:a16="http://schemas.microsoft.com/office/drawing/2014/main" id="{469AE2FA-1D5B-4EE3-BFF2-57DFE2B092DE}"/>
                </a:ext>
              </a:extLst>
            </p:cNvPr>
            <p:cNvSpPr txBox="1"/>
            <p:nvPr/>
          </p:nvSpPr>
          <p:spPr>
            <a:xfrm>
              <a:off x="1167405" y="2346385"/>
              <a:ext cx="3783591" cy="332111"/>
            </a:xfrm>
            <a:prstGeom prst="rect">
              <a:avLst/>
            </a:prstGeom>
            <a:noFill/>
          </p:spPr>
          <p:txBody>
            <a:bodyPr wrap="square" lIns="0" tIns="0" rIns="0" bIns="0">
              <a:spAutoFit/>
            </a:bodyPr>
            <a:lstStyle/>
            <a:p>
              <a:pPr>
                <a:lnSpc>
                  <a:spcPct val="120000"/>
                </a:lnSpc>
              </a:pPr>
              <a:r>
                <a:rPr lang="zh-CN" altLang="en-US" sz="1600" dirty="0">
                  <a:solidFill>
                    <a:schemeClr val="bg1"/>
                  </a:solidFill>
                  <a:latin typeface="钉钉进步体" panose="00020600040101010101" pitchFamily="18" charset="-122"/>
                  <a:ea typeface="钉钉进步体" panose="00020600040101010101" pitchFamily="18" charset="-122"/>
                </a:rPr>
                <a:t>◆ 触电事故应急处置方案</a:t>
              </a:r>
            </a:p>
          </p:txBody>
        </p:sp>
      </p:grpSp>
    </p:spTree>
    <p:extLst>
      <p:ext uri="{BB962C8B-B14F-4D97-AF65-F5344CB8AC3E}">
        <p14:creationId xmlns:p14="http://schemas.microsoft.com/office/powerpoint/2010/main" val="2014921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流程图: 手动输入 5">
            <a:extLst>
              <a:ext uri="{FF2B5EF4-FFF2-40B4-BE49-F238E27FC236}">
                <a16:creationId xmlns:a16="http://schemas.microsoft.com/office/drawing/2014/main" id="{098BC72C-3262-4994-A230-F03FE3272194}"/>
              </a:ext>
            </a:extLst>
          </p:cNvPr>
          <p:cNvSpPr/>
          <p:nvPr/>
        </p:nvSpPr>
        <p:spPr>
          <a:xfrm rot="16200000" flipV="1">
            <a:off x="146693" y="1093566"/>
            <a:ext cx="585216" cy="878601"/>
          </a:xfrm>
          <a:prstGeom prst="flowChartManualInput">
            <a:avLst/>
          </a:prstGeom>
          <a:solidFill>
            <a:schemeClr val="accent5">
              <a:lumMod val="40000"/>
              <a:lumOff val="6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流程图: 手动输入 6">
            <a:extLst>
              <a:ext uri="{FF2B5EF4-FFF2-40B4-BE49-F238E27FC236}">
                <a16:creationId xmlns:a16="http://schemas.microsoft.com/office/drawing/2014/main" id="{6E4BB31B-9818-4576-B6FE-1FD35C3952E5}"/>
              </a:ext>
            </a:extLst>
          </p:cNvPr>
          <p:cNvSpPr/>
          <p:nvPr/>
        </p:nvSpPr>
        <p:spPr>
          <a:xfrm rot="16200000" flipV="1">
            <a:off x="114300" y="1055855"/>
            <a:ext cx="585216" cy="813816"/>
          </a:xfrm>
          <a:prstGeom prst="flowChartManualInput">
            <a:avLst/>
          </a:prstGeom>
          <a:solidFill>
            <a:srgbClr val="0093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1"/>
              </a:solidFill>
            </a:endParaRPr>
          </a:p>
        </p:txBody>
      </p:sp>
      <p:sp>
        <p:nvSpPr>
          <p:cNvPr id="8" name="文本框 7">
            <a:extLst>
              <a:ext uri="{FF2B5EF4-FFF2-40B4-BE49-F238E27FC236}">
                <a16:creationId xmlns:a16="http://schemas.microsoft.com/office/drawing/2014/main" id="{38CCC4C9-01FF-4EE5-92F6-5637193AA462}"/>
              </a:ext>
            </a:extLst>
          </p:cNvPr>
          <p:cNvSpPr txBox="1"/>
          <p:nvPr/>
        </p:nvSpPr>
        <p:spPr>
          <a:xfrm>
            <a:off x="878602" y="1210815"/>
            <a:ext cx="5217398" cy="523220"/>
          </a:xfrm>
          <a:prstGeom prst="rect">
            <a:avLst/>
          </a:prstGeom>
          <a:noFill/>
        </p:spPr>
        <p:txBody>
          <a:bodyPr wrap="square" rtlCol="0">
            <a:spAutoFit/>
          </a:bodyPr>
          <a:lstStyle/>
          <a:p>
            <a:r>
              <a:rPr lang="zh-CN" altLang="en-US" sz="2800" b="1" dirty="0">
                <a:solidFill>
                  <a:srgbClr val="0168B7"/>
                </a:solidFill>
                <a:latin typeface="微软雅黑" panose="020B0503020204020204" pitchFamily="34" charset="-122"/>
                <a:ea typeface="微软雅黑" panose="020B0503020204020204" pitchFamily="34" charset="-122"/>
              </a:rPr>
              <a:t>火灾事故应急处置</a:t>
            </a:r>
          </a:p>
        </p:txBody>
      </p:sp>
      <p:sp>
        <p:nvSpPr>
          <p:cNvPr id="9" name="矩形: 圆角 8">
            <a:extLst>
              <a:ext uri="{FF2B5EF4-FFF2-40B4-BE49-F238E27FC236}">
                <a16:creationId xmlns:a16="http://schemas.microsoft.com/office/drawing/2014/main" id="{A47A835B-7F9A-411F-8220-CF92C3AB0FB4}"/>
              </a:ext>
            </a:extLst>
          </p:cNvPr>
          <p:cNvSpPr/>
          <p:nvPr/>
        </p:nvSpPr>
        <p:spPr>
          <a:xfrm>
            <a:off x="766897" y="2130048"/>
            <a:ext cx="11083358" cy="3676023"/>
          </a:xfrm>
          <a:prstGeom prst="roundRect">
            <a:avLst>
              <a:gd name="adj" fmla="val 10119"/>
            </a:avLst>
          </a:prstGeom>
          <a:solidFill>
            <a:schemeClr val="bg1">
              <a:alpha val="73000"/>
            </a:schemeClr>
          </a:solidFill>
          <a:ln>
            <a:solidFill>
              <a:schemeClr val="bg1"/>
            </a:solidFill>
          </a:ln>
          <a:effectLst>
            <a:outerShdw blurRad="368300" dist="254000" algn="t" rotWithShape="0">
              <a:schemeClr val="accent1">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indent="457200" algn="just">
              <a:lnSpc>
                <a:spcPct val="200000"/>
              </a:lnSpc>
            </a:pPr>
            <a:r>
              <a:rPr lang="zh-CN" altLang="en-US" sz="1400" b="1" dirty="0">
                <a:solidFill>
                  <a:srgbClr val="FF0000"/>
                </a:solidFill>
                <a:latin typeface="微软雅黑 Light" panose="020B0502040204020203" pitchFamily="34" charset="-122"/>
                <a:ea typeface="微软雅黑 Light" panose="020B0502040204020203" pitchFamily="34" charset="-122"/>
                <a:cs typeface="+mn-ea"/>
                <a:sym typeface="+mn-lt"/>
              </a:rPr>
              <a:t>◆</a:t>
            </a:r>
            <a:r>
              <a:rPr lang="zh-CN" altLang="en-US" sz="1400" b="1" dirty="0">
                <a:solidFill>
                  <a:srgbClr val="0168B7"/>
                </a:solidFill>
                <a:latin typeface="微软雅黑 Light" panose="020B0502040204020203" pitchFamily="34" charset="-122"/>
                <a:ea typeface="微软雅黑 Light" panose="020B0502040204020203" pitchFamily="34" charset="-122"/>
                <a:cs typeface="+mn-ea"/>
                <a:sym typeface="+mn-lt"/>
              </a:rPr>
              <a:t> 确定事故发生的位置，明确事故周围环境，上报储存和使用的材料，判断是否有重大危险源分布及是否会带来次生灾难发生。</a:t>
            </a:r>
          </a:p>
          <a:p>
            <a:pPr indent="457200" algn="just">
              <a:lnSpc>
                <a:spcPct val="200000"/>
              </a:lnSpc>
            </a:pPr>
            <a:r>
              <a:rPr lang="zh-CN" altLang="en-US" sz="1400" b="1" dirty="0">
                <a:solidFill>
                  <a:srgbClr val="FF0000"/>
                </a:solidFill>
                <a:latin typeface="微软雅黑 Light" panose="020B0502040204020203" pitchFamily="34" charset="-122"/>
                <a:ea typeface="微软雅黑 Light" panose="020B0502040204020203" pitchFamily="34" charset="-122"/>
                <a:cs typeface="+mn-ea"/>
                <a:sym typeface="+mn-lt"/>
              </a:rPr>
              <a:t>◆</a:t>
            </a:r>
            <a:r>
              <a:rPr lang="zh-CN" altLang="en-US" sz="1400" b="1" dirty="0">
                <a:solidFill>
                  <a:srgbClr val="0168B7"/>
                </a:solidFill>
                <a:latin typeface="微软雅黑 Light" panose="020B0502040204020203" pitchFamily="34" charset="-122"/>
                <a:ea typeface="微软雅黑 Light" panose="020B0502040204020203" pitchFamily="34" charset="-122"/>
                <a:cs typeface="+mn-ea"/>
                <a:sym typeface="+mn-lt"/>
              </a:rPr>
              <a:t> 依据可能发生的事故危害程度，划定危险区域，标明疏散通道和隔离标志，对事故现场周边区域进行隔离和人员疏导。</a:t>
            </a:r>
          </a:p>
          <a:p>
            <a:pPr indent="457200" algn="just">
              <a:lnSpc>
                <a:spcPct val="200000"/>
              </a:lnSpc>
            </a:pPr>
            <a:r>
              <a:rPr lang="zh-CN" altLang="en-US" sz="1400" b="1" dirty="0">
                <a:solidFill>
                  <a:srgbClr val="FF0000"/>
                </a:solidFill>
                <a:latin typeface="微软雅黑 Light" panose="020B0502040204020203" pitchFamily="34" charset="-122"/>
                <a:ea typeface="微软雅黑 Light" panose="020B0502040204020203" pitchFamily="34" charset="-122"/>
                <a:cs typeface="+mn-ea"/>
                <a:sym typeface="+mn-lt"/>
              </a:rPr>
              <a:t>◆</a:t>
            </a:r>
            <a:r>
              <a:rPr lang="zh-CN" altLang="en-US" sz="1400" b="1" dirty="0">
                <a:solidFill>
                  <a:srgbClr val="0168B7"/>
                </a:solidFill>
                <a:latin typeface="微软雅黑 Light" panose="020B0502040204020203" pitchFamily="34" charset="-122"/>
                <a:ea typeface="微软雅黑 Light" panose="020B0502040204020203" pitchFamily="34" charset="-122"/>
                <a:cs typeface="+mn-ea"/>
                <a:sym typeface="+mn-lt"/>
              </a:rPr>
              <a:t> 如需要进行人员物资撤离，要按照“先人员、后物资，先重点、后一般”的原则抢救被困人员及贵重物资。</a:t>
            </a:r>
          </a:p>
          <a:p>
            <a:pPr indent="457200" algn="just">
              <a:lnSpc>
                <a:spcPct val="200000"/>
              </a:lnSpc>
            </a:pPr>
            <a:r>
              <a:rPr lang="zh-CN" altLang="en-US" sz="1400" b="1" dirty="0">
                <a:solidFill>
                  <a:srgbClr val="FF0000"/>
                </a:solidFill>
                <a:latin typeface="微软雅黑 Light" panose="020B0502040204020203" pitchFamily="34" charset="-122"/>
                <a:ea typeface="微软雅黑 Light" panose="020B0502040204020203" pitchFamily="34" charset="-122"/>
                <a:cs typeface="+mn-ea"/>
                <a:sym typeface="+mn-lt"/>
              </a:rPr>
              <a:t>◆</a:t>
            </a:r>
            <a:r>
              <a:rPr lang="zh-CN" altLang="en-US" sz="1400" b="1" dirty="0">
                <a:solidFill>
                  <a:srgbClr val="0168B7"/>
                </a:solidFill>
                <a:latin typeface="微软雅黑 Light" panose="020B0502040204020203" pitchFamily="34" charset="-122"/>
                <a:ea typeface="微软雅黑 Light" panose="020B0502040204020203" pitchFamily="34" charset="-122"/>
                <a:cs typeface="+mn-ea"/>
                <a:sym typeface="+mn-lt"/>
              </a:rPr>
              <a:t> 根据引发火情的不同原因，明确救灾的基本方法，采取相应措施，并采用适当的消防器材进行扑救。包括木材、布料、纸张、塑料等的固体可燃材料的火灾，可使用二氧化碳、干粉灭火器灭火。设备火灾，应切断电源后再灭火，因现场情况及其他原因，不能断电，需要带电灭火时，应使用二氧化碳灭火器，不能使用泡沫灭火器或水。</a:t>
            </a:r>
          </a:p>
          <a:p>
            <a:pPr indent="457200" algn="just">
              <a:lnSpc>
                <a:spcPct val="200000"/>
              </a:lnSpc>
            </a:pPr>
            <a:r>
              <a:rPr lang="zh-CN" altLang="en-US" sz="1400" b="1" dirty="0">
                <a:solidFill>
                  <a:srgbClr val="FF0000"/>
                </a:solidFill>
                <a:latin typeface="微软雅黑 Light" panose="020B0502040204020203" pitchFamily="34" charset="-122"/>
                <a:ea typeface="微软雅黑 Light" panose="020B0502040204020203" pitchFamily="34" charset="-122"/>
                <a:cs typeface="+mn-ea"/>
                <a:sym typeface="+mn-lt"/>
              </a:rPr>
              <a:t>◆</a:t>
            </a:r>
            <a:r>
              <a:rPr lang="zh-CN" altLang="en-US" sz="1400" b="1" dirty="0">
                <a:solidFill>
                  <a:srgbClr val="0168B7"/>
                </a:solidFill>
                <a:latin typeface="微软雅黑 Light" panose="020B0502040204020203" pitchFamily="34" charset="-122"/>
                <a:ea typeface="微软雅黑 Light" panose="020B0502040204020203" pitchFamily="34" charset="-122"/>
                <a:cs typeface="+mn-ea"/>
                <a:sym typeface="+mn-lt"/>
              </a:rPr>
              <a:t> 遇火情先处置，视火灾情况拨打“</a:t>
            </a:r>
            <a:r>
              <a:rPr lang="en-US" altLang="zh-CN" sz="1400" b="1" dirty="0">
                <a:solidFill>
                  <a:srgbClr val="0168B7"/>
                </a:solidFill>
                <a:latin typeface="微软雅黑 Light" panose="020B0502040204020203" pitchFamily="34" charset="-122"/>
                <a:ea typeface="微软雅黑 Light" panose="020B0502040204020203" pitchFamily="34" charset="-122"/>
                <a:cs typeface="+mn-ea"/>
                <a:sym typeface="+mn-lt"/>
              </a:rPr>
              <a:t>119”</a:t>
            </a:r>
            <a:r>
              <a:rPr lang="zh-CN" altLang="en-US" sz="1400" b="1" dirty="0">
                <a:solidFill>
                  <a:srgbClr val="0168B7"/>
                </a:solidFill>
                <a:latin typeface="微软雅黑 Light" panose="020B0502040204020203" pitchFamily="34" charset="-122"/>
                <a:ea typeface="微软雅黑 Light" panose="020B0502040204020203" pitchFamily="34" charset="-122"/>
                <a:cs typeface="+mn-ea"/>
                <a:sym typeface="+mn-lt"/>
              </a:rPr>
              <a:t>报警求救，并开展初期火灾扑救和人员疏散，确保实验室安全通道畅通；视人员伤亡情况拨打“</a:t>
            </a:r>
            <a:r>
              <a:rPr lang="en-US" altLang="zh-CN" sz="1400" b="1" dirty="0">
                <a:solidFill>
                  <a:srgbClr val="0168B7"/>
                </a:solidFill>
                <a:latin typeface="微软雅黑 Light" panose="020B0502040204020203" pitchFamily="34" charset="-122"/>
                <a:ea typeface="微软雅黑 Light" panose="020B0502040204020203" pitchFamily="34" charset="-122"/>
                <a:cs typeface="+mn-ea"/>
                <a:sym typeface="+mn-lt"/>
              </a:rPr>
              <a:t>120”</a:t>
            </a:r>
            <a:r>
              <a:rPr lang="zh-CN" altLang="en-US" sz="1400" b="1" dirty="0">
                <a:solidFill>
                  <a:srgbClr val="0168B7"/>
                </a:solidFill>
                <a:latin typeface="微软雅黑 Light" panose="020B0502040204020203" pitchFamily="34" charset="-122"/>
                <a:ea typeface="微软雅黑 Light" panose="020B0502040204020203" pitchFamily="34" charset="-122"/>
                <a:cs typeface="+mn-ea"/>
                <a:sym typeface="+mn-lt"/>
              </a:rPr>
              <a:t>急救电话，及时前往明显位置引导消防车、救护车。</a:t>
            </a:r>
          </a:p>
        </p:txBody>
      </p:sp>
    </p:spTree>
    <p:extLst>
      <p:ext uri="{BB962C8B-B14F-4D97-AF65-F5344CB8AC3E}">
        <p14:creationId xmlns:p14="http://schemas.microsoft.com/office/powerpoint/2010/main" val="2871123807"/>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TotalTime>
  <Words>814</Words>
  <Application>Microsoft Office PowerPoint</Application>
  <PresentationFormat>宽屏</PresentationFormat>
  <Paragraphs>47</Paragraphs>
  <Slides>11</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11</vt:i4>
      </vt:variant>
    </vt:vector>
  </HeadingPairs>
  <TitlesOfParts>
    <vt:vector size="18" baseType="lpstr">
      <vt:lpstr>等线 Light</vt:lpstr>
      <vt:lpstr>钉钉进步体</vt:lpstr>
      <vt:lpstr>微软雅黑</vt:lpstr>
      <vt:lpstr>等线</vt:lpstr>
      <vt:lpstr>微软雅黑 Light</vt:lpstr>
      <vt:lpstr>Arial</vt:lpstr>
      <vt:lpstr>Office 主题​​</vt:lpstr>
      <vt:lpstr>实验室安全教育</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李想</dc:creator>
  <cp:lastModifiedBy>李想</cp:lastModifiedBy>
  <cp:revision>23</cp:revision>
  <dcterms:created xsi:type="dcterms:W3CDTF">2025-02-15T01:25:29Z</dcterms:created>
  <dcterms:modified xsi:type="dcterms:W3CDTF">2025-02-16T00:31:44Z</dcterms:modified>
</cp:coreProperties>
</file>